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heme/themeOverride1.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256" r:id="rId2"/>
    <p:sldId id="258" r:id="rId3"/>
    <p:sldId id="322" r:id="rId4"/>
    <p:sldId id="489" r:id="rId5"/>
    <p:sldId id="490" r:id="rId6"/>
    <p:sldId id="409" r:id="rId7"/>
    <p:sldId id="432" r:id="rId8"/>
    <p:sldId id="453" r:id="rId9"/>
    <p:sldId id="463" r:id="rId10"/>
    <p:sldId id="460" r:id="rId11"/>
    <p:sldId id="457" r:id="rId12"/>
    <p:sldId id="461" r:id="rId13"/>
    <p:sldId id="491" r:id="rId14"/>
    <p:sldId id="492" r:id="rId15"/>
    <p:sldId id="474" r:id="rId16"/>
    <p:sldId id="493" r:id="rId17"/>
    <p:sldId id="407" r:id="rId18"/>
    <p:sldId id="464" r:id="rId19"/>
    <p:sldId id="466" r:id="rId20"/>
    <p:sldId id="467" r:id="rId21"/>
    <p:sldId id="441" r:id="rId22"/>
    <p:sldId id="469" r:id="rId23"/>
    <p:sldId id="478" r:id="rId24"/>
    <p:sldId id="479" r:id="rId25"/>
    <p:sldId id="381" r:id="rId26"/>
    <p:sldId id="476" r:id="rId27"/>
    <p:sldId id="477" r:id="rId28"/>
    <p:sldId id="480" r:id="rId29"/>
    <p:sldId id="481" r:id="rId30"/>
    <p:sldId id="482" r:id="rId31"/>
    <p:sldId id="483" r:id="rId32"/>
    <p:sldId id="494" r:id="rId33"/>
    <p:sldId id="486" r:id="rId34"/>
    <p:sldId id="485" r:id="rId35"/>
    <p:sldId id="487" r:id="rId36"/>
    <p:sldId id="488" r:id="rId37"/>
    <p:sldId id="261" r:id="rId38"/>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A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6946" autoAdjust="0"/>
    <p:restoredTop sz="94660"/>
  </p:normalViewPr>
  <p:slideViewPr>
    <p:cSldViewPr>
      <p:cViewPr varScale="1">
        <p:scale>
          <a:sx n="93" d="100"/>
          <a:sy n="93" d="100"/>
        </p:scale>
        <p:origin x="-2082" y="-96"/>
      </p:cViewPr>
      <p:guideLst>
        <p:guide orient="horz" pos="2160"/>
        <p:guide pos="2880"/>
      </p:guideLst>
    </p:cSldViewPr>
  </p:slideViewPr>
  <p:notesTextViewPr>
    <p:cViewPr>
      <p:scale>
        <a:sx n="1" d="1"/>
        <a:sy n="1" d="1"/>
      </p:scale>
      <p:origin x="0" y="0"/>
    </p:cViewPr>
  </p:notesTextViewPr>
  <p:sorterViewPr>
    <p:cViewPr>
      <p:scale>
        <a:sx n="100" d="100"/>
        <a:sy n="100" d="100"/>
      </p:scale>
      <p:origin x="0" y="-1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5659" cy="4964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6" y="0"/>
            <a:ext cx="2945659" cy="496413"/>
          </a:xfrm>
          <a:prstGeom prst="rect">
            <a:avLst/>
          </a:prstGeom>
        </p:spPr>
        <p:txBody>
          <a:bodyPr vert="horz" lIns="91440" tIns="45720" rIns="91440" bIns="45720" rtlCol="0"/>
          <a:lstStyle>
            <a:lvl1pPr algn="r">
              <a:defRPr sz="1200"/>
            </a:lvl1pPr>
          </a:lstStyle>
          <a:p>
            <a:fld id="{68EE7B0A-17E4-4799-8ABC-B5E372A1CE80}" type="datetimeFigureOut">
              <a:rPr lang="en-US" smtClean="0"/>
              <a:t>12/3/2015</a:t>
            </a:fld>
            <a:endParaRPr lang="en-US" dirty="0"/>
          </a:p>
        </p:txBody>
      </p:sp>
      <p:sp>
        <p:nvSpPr>
          <p:cNvPr id="4" name="Footer Placeholder 3"/>
          <p:cNvSpPr>
            <a:spLocks noGrp="1"/>
          </p:cNvSpPr>
          <p:nvPr>
            <p:ph type="ftr" sz="quarter" idx="2"/>
          </p:nvPr>
        </p:nvSpPr>
        <p:spPr>
          <a:xfrm>
            <a:off x="4" y="9430091"/>
            <a:ext cx="2945659" cy="496413"/>
          </a:xfrm>
          <a:prstGeom prst="rect">
            <a:avLst/>
          </a:prstGeom>
        </p:spPr>
        <p:txBody>
          <a:bodyPr vert="horz" lIns="91440" tIns="45720" rIns="91440" bIns="45720" rtlCol="0" anchor="b"/>
          <a:lstStyle>
            <a:lvl1pPr algn="l">
              <a:defRPr sz="1200"/>
            </a:lvl1pPr>
          </a:lstStyle>
          <a:p>
            <a:r>
              <a:rPr lang="en-US" dirty="0" smtClean="0"/>
              <a:t>F.S.</a:t>
            </a:r>
            <a:endParaRPr lang="en-US" dirty="0"/>
          </a:p>
        </p:txBody>
      </p:sp>
      <p:sp>
        <p:nvSpPr>
          <p:cNvPr id="5" name="Slide Number Placeholder 4"/>
          <p:cNvSpPr>
            <a:spLocks noGrp="1"/>
          </p:cNvSpPr>
          <p:nvPr>
            <p:ph type="sldNum" sz="quarter" idx="3"/>
          </p:nvPr>
        </p:nvSpPr>
        <p:spPr>
          <a:xfrm>
            <a:off x="3850446" y="9430091"/>
            <a:ext cx="2945659" cy="496413"/>
          </a:xfrm>
          <a:prstGeom prst="rect">
            <a:avLst/>
          </a:prstGeom>
        </p:spPr>
        <p:txBody>
          <a:bodyPr vert="horz" lIns="91440" tIns="45720" rIns="91440" bIns="45720" rtlCol="0" anchor="b"/>
          <a:lstStyle>
            <a:lvl1pPr algn="r">
              <a:defRPr sz="1200"/>
            </a:lvl1pPr>
          </a:lstStyle>
          <a:p>
            <a:fld id="{2F331462-27F6-4CC2-936B-47664FD0C2E2}" type="slidenum">
              <a:rPr lang="en-US" smtClean="0"/>
              <a:t>‹#›</a:t>
            </a:fld>
            <a:endParaRPr lang="en-US" dirty="0"/>
          </a:p>
        </p:txBody>
      </p:sp>
    </p:spTree>
    <p:extLst>
      <p:ext uri="{BB962C8B-B14F-4D97-AF65-F5344CB8AC3E}">
        <p14:creationId xmlns:p14="http://schemas.microsoft.com/office/powerpoint/2010/main" val="154482880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2945659" cy="49641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6" y="0"/>
            <a:ext cx="2945659" cy="496413"/>
          </a:xfrm>
          <a:prstGeom prst="rect">
            <a:avLst/>
          </a:prstGeom>
        </p:spPr>
        <p:txBody>
          <a:bodyPr vert="horz" lIns="91440" tIns="45720" rIns="91440" bIns="45720" rtlCol="0"/>
          <a:lstStyle>
            <a:lvl1pPr algn="r">
              <a:defRPr sz="1200"/>
            </a:lvl1pPr>
          </a:lstStyle>
          <a:p>
            <a:fld id="{BBE773D9-08DD-45C3-B6EA-7EBBB2591AFA}" type="datetimeFigureOut">
              <a:rPr lang="en-GB" smtClean="0"/>
              <a:t>03/12/2015</a:t>
            </a:fld>
            <a:endParaRPr lang="en-GB" dirty="0"/>
          </a:p>
        </p:txBody>
      </p:sp>
      <p:sp>
        <p:nvSpPr>
          <p:cNvPr id="4" name="Slide Image Placeholder 3"/>
          <p:cNvSpPr>
            <a:spLocks noGrp="1" noRot="1" noChangeAspect="1"/>
          </p:cNvSpPr>
          <p:nvPr>
            <p:ph type="sldImg" idx="2"/>
          </p:nvPr>
        </p:nvSpPr>
        <p:spPr>
          <a:xfrm>
            <a:off x="919163" y="747713"/>
            <a:ext cx="4959350" cy="371951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907"/>
            <a:ext cx="5438140" cy="446770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4" y="9430091"/>
            <a:ext cx="2945659" cy="496413"/>
          </a:xfrm>
          <a:prstGeom prst="rect">
            <a:avLst/>
          </a:prstGeom>
        </p:spPr>
        <p:txBody>
          <a:bodyPr vert="horz" lIns="91440" tIns="45720" rIns="91440" bIns="45720" rtlCol="0" anchor="b"/>
          <a:lstStyle>
            <a:lvl1pPr algn="l">
              <a:defRPr sz="1200"/>
            </a:lvl1pPr>
          </a:lstStyle>
          <a:p>
            <a:r>
              <a:rPr lang="en-GB" dirty="0" smtClean="0"/>
              <a:t>F.S.</a:t>
            </a:r>
            <a:endParaRPr lang="en-GB" dirty="0"/>
          </a:p>
        </p:txBody>
      </p:sp>
      <p:sp>
        <p:nvSpPr>
          <p:cNvPr id="7" name="Slide Number Placeholder 6"/>
          <p:cNvSpPr>
            <a:spLocks noGrp="1"/>
          </p:cNvSpPr>
          <p:nvPr>
            <p:ph type="sldNum" sz="quarter" idx="5"/>
          </p:nvPr>
        </p:nvSpPr>
        <p:spPr>
          <a:xfrm>
            <a:off x="3850446" y="9430091"/>
            <a:ext cx="2945659" cy="496413"/>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dirty="0"/>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1D362D-D470-4E36-ADE3-B4B444D500B5}" type="slidenum">
              <a:rPr lang="en-GB" smtClean="0"/>
              <a:t>1</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497255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10</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4123172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11</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027704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12</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815764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13</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220728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14</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10920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15</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317109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16</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431110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17</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3228526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9179243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19</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000858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20</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7348404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21</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7310129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22</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3565524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23</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2487524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0799788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25</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545925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26</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5153928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6438082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28</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38919289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29</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623853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30</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34163416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31</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34548449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32</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9286806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33</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35315893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34</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731521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35</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6070978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36</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5317083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en-GB" dirty="0" smtClean="0"/>
              <a:t>F.S.</a:t>
            </a:r>
            <a:endParaRPr lang="en-GB" dirty="0"/>
          </a:p>
        </p:txBody>
      </p:sp>
      <p:sp>
        <p:nvSpPr>
          <p:cNvPr id="5" name="Slide Number Placeholder 4"/>
          <p:cNvSpPr>
            <a:spLocks noGrp="1"/>
          </p:cNvSpPr>
          <p:nvPr>
            <p:ph type="sldNum" sz="quarter" idx="11"/>
          </p:nvPr>
        </p:nvSpPr>
        <p:spPr/>
        <p:txBody>
          <a:bodyPr/>
          <a:lstStyle/>
          <a:p>
            <a:fld id="{2D1D362D-D470-4E36-ADE3-B4B444D500B5}" type="slidenum">
              <a:rPr lang="en-GB" smtClean="0"/>
              <a:t>37</a:t>
            </a:fld>
            <a:endParaRPr lang="en-GB" dirty="0"/>
          </a:p>
        </p:txBody>
      </p:sp>
    </p:spTree>
    <p:extLst>
      <p:ext uri="{BB962C8B-B14F-4D97-AF65-F5344CB8AC3E}">
        <p14:creationId xmlns:p14="http://schemas.microsoft.com/office/powerpoint/2010/main" val="1627714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269745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739089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1174594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7</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2474534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
        <p:nvSpPr>
          <p:cNvPr id="5" name="Footer Placeholder 4"/>
          <p:cNvSpPr>
            <a:spLocks noGrp="1"/>
          </p:cNvSpPr>
          <p:nvPr>
            <p:ph type="ftr" sz="quarter" idx="11"/>
          </p:nvPr>
        </p:nvSpPr>
        <p:spPr/>
        <p:txBody>
          <a:bodyPr/>
          <a:lstStyle/>
          <a:p>
            <a:r>
              <a:rPr lang="en-GB" dirty="0" smtClean="0"/>
              <a:t>F.S.</a:t>
            </a:r>
            <a:endParaRPr lang="en-GB" dirty="0"/>
          </a:p>
        </p:txBody>
      </p:sp>
    </p:spTree>
    <p:extLst>
      <p:ext uri="{BB962C8B-B14F-4D97-AF65-F5344CB8AC3E}">
        <p14:creationId xmlns:p14="http://schemas.microsoft.com/office/powerpoint/2010/main" val="9105158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solidFill>
                  <a:prstClr val="black"/>
                </a:solidFill>
              </a:rPr>
              <a:pPr/>
              <a:t>9</a:t>
            </a:fld>
            <a:endParaRPr lang="ar-KW">
              <a:solidFill>
                <a:prstClr val="black"/>
              </a:solidFill>
            </a:endParaRPr>
          </a:p>
        </p:txBody>
      </p:sp>
      <p:sp>
        <p:nvSpPr>
          <p:cNvPr id="5" name="Footer Placeholder 4"/>
          <p:cNvSpPr>
            <a:spLocks noGrp="1"/>
          </p:cNvSpPr>
          <p:nvPr>
            <p:ph type="ftr" sz="quarter" idx="11"/>
          </p:nvPr>
        </p:nvSpPr>
        <p:spPr/>
        <p:txBody>
          <a:bodyPr/>
          <a:lstStyle/>
          <a:p>
            <a:r>
              <a:rPr lang="en-GB" dirty="0" smtClean="0">
                <a:solidFill>
                  <a:prstClr val="black"/>
                </a:solidFill>
              </a:rPr>
              <a:t>F.S.</a:t>
            </a:r>
            <a:endParaRPr lang="en-GB" dirty="0">
              <a:solidFill>
                <a:prstClr val="black"/>
              </a:solidFill>
            </a:endParaRPr>
          </a:p>
        </p:txBody>
      </p:sp>
    </p:spTree>
    <p:extLst>
      <p:ext uri="{BB962C8B-B14F-4D97-AF65-F5344CB8AC3E}">
        <p14:creationId xmlns:p14="http://schemas.microsoft.com/office/powerpoint/2010/main" val="1546082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E04D75-8917-4ECA-BB7A-AE8B5BCBD25A}" type="datetime1">
              <a:rPr lang="en-GB" smtClean="0"/>
              <a:t>03/12/2015</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dirty="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8E5281-B258-4746-90E9-89F9B87AE4E2}" type="datetime1">
              <a:rPr lang="en-GB" smtClean="0"/>
              <a:t>03/12/2015</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F3B42D-8DCB-499D-BF6E-FF434684FD54}" type="datetime1">
              <a:rPr lang="en-GB" smtClean="0"/>
              <a:t>03/12/2015</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CFB045-1211-463F-8C1A-5F31A0182630}" type="datetime1">
              <a:rPr lang="en-GB" smtClean="0"/>
              <a:t>03/12/2015</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2A2A7E-D4C3-4371-9291-6ECCE176C045}" type="datetime1">
              <a:rPr lang="en-GB" smtClean="0"/>
              <a:t>03/12/2015</a:t>
            </a:fld>
            <a:endParaRPr lang="en-GB" dirty="0"/>
          </a:p>
        </p:txBody>
      </p:sp>
      <p:sp>
        <p:nvSpPr>
          <p:cNvPr id="5" name="Footer Placeholder 4"/>
          <p:cNvSpPr>
            <a:spLocks noGrp="1"/>
          </p:cNvSpPr>
          <p:nvPr>
            <p:ph type="ftr" sz="quarter" idx="11"/>
          </p:nvPr>
        </p:nvSpPr>
        <p:spPr/>
        <p:txBody>
          <a:bodyPr/>
          <a:lstStyle/>
          <a:p>
            <a:r>
              <a:rPr lang="en-GB" dirty="0" smtClean="0"/>
              <a:t>F.S.</a:t>
            </a:r>
            <a:endParaRPr lang="en-GB" dirty="0"/>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EF3F3D8-4187-4F85-8CDC-4D433D5C9FC3}" type="datetime1">
              <a:rPr lang="en-GB" smtClean="0"/>
              <a:t>03/12/2015</a:t>
            </a:fld>
            <a:endParaRPr lang="en-GB" dirty="0"/>
          </a:p>
        </p:txBody>
      </p:sp>
      <p:sp>
        <p:nvSpPr>
          <p:cNvPr id="6" name="Footer Placeholder 5"/>
          <p:cNvSpPr>
            <a:spLocks noGrp="1"/>
          </p:cNvSpPr>
          <p:nvPr>
            <p:ph type="ftr" sz="quarter" idx="11"/>
          </p:nvPr>
        </p:nvSpPr>
        <p:spPr/>
        <p:txBody>
          <a:bodyPr/>
          <a:lstStyle/>
          <a:p>
            <a:r>
              <a:rPr lang="en-GB" dirty="0" smtClean="0"/>
              <a:t>F.S.</a:t>
            </a:r>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02F427-DA84-4ABA-B699-9DCD9493871A}" type="datetime1">
              <a:rPr lang="en-GB" smtClean="0"/>
              <a:t>03/12/2015</a:t>
            </a:fld>
            <a:endParaRPr lang="en-GB" dirty="0"/>
          </a:p>
        </p:txBody>
      </p:sp>
      <p:sp>
        <p:nvSpPr>
          <p:cNvPr id="8" name="Footer Placeholder 7"/>
          <p:cNvSpPr>
            <a:spLocks noGrp="1"/>
          </p:cNvSpPr>
          <p:nvPr>
            <p:ph type="ftr" sz="quarter" idx="11"/>
          </p:nvPr>
        </p:nvSpPr>
        <p:spPr/>
        <p:txBody>
          <a:bodyPr/>
          <a:lstStyle/>
          <a:p>
            <a:r>
              <a:rPr lang="en-GB" dirty="0" smtClean="0"/>
              <a:t>F.S.</a:t>
            </a:r>
            <a:endParaRPr lang="en-GB" dirty="0"/>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B5528F-73AA-4367-831F-77320B612F91}" type="datetime1">
              <a:rPr lang="en-GB" smtClean="0"/>
              <a:t>03/12/2015</a:t>
            </a:fld>
            <a:endParaRPr lang="en-GB" dirty="0"/>
          </a:p>
        </p:txBody>
      </p:sp>
      <p:sp>
        <p:nvSpPr>
          <p:cNvPr id="4" name="Footer Placeholder 3"/>
          <p:cNvSpPr>
            <a:spLocks noGrp="1"/>
          </p:cNvSpPr>
          <p:nvPr>
            <p:ph type="ftr" sz="quarter" idx="11"/>
          </p:nvPr>
        </p:nvSpPr>
        <p:spPr/>
        <p:txBody>
          <a:bodyPr/>
          <a:lstStyle/>
          <a:p>
            <a:r>
              <a:rPr lang="en-GB" dirty="0" smtClean="0"/>
              <a:t>F.S.</a:t>
            </a:r>
            <a:endParaRPr lang="en-GB" dirty="0"/>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E1A41-137A-4E19-81E0-4A248A2C1216}" type="datetime1">
              <a:rPr lang="en-GB" smtClean="0"/>
              <a:t>03/12/2015</a:t>
            </a:fld>
            <a:endParaRPr lang="en-GB" dirty="0"/>
          </a:p>
        </p:txBody>
      </p:sp>
      <p:sp>
        <p:nvSpPr>
          <p:cNvPr id="3" name="Footer Placeholder 2"/>
          <p:cNvSpPr>
            <a:spLocks noGrp="1"/>
          </p:cNvSpPr>
          <p:nvPr>
            <p:ph type="ftr" sz="quarter" idx="11"/>
          </p:nvPr>
        </p:nvSpPr>
        <p:spPr/>
        <p:txBody>
          <a:bodyPr/>
          <a:lstStyle/>
          <a:p>
            <a:r>
              <a:rPr lang="en-GB" dirty="0" smtClean="0"/>
              <a:t>F.S.</a:t>
            </a:r>
            <a:endParaRPr lang="en-GB" dirty="0"/>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F864AE-A11D-4D0A-98F2-8383301F125E}" type="datetime1">
              <a:rPr lang="en-GB" smtClean="0"/>
              <a:t>03/12/2015</a:t>
            </a:fld>
            <a:endParaRPr lang="en-GB" dirty="0"/>
          </a:p>
        </p:txBody>
      </p:sp>
      <p:sp>
        <p:nvSpPr>
          <p:cNvPr id="6" name="Footer Placeholder 5"/>
          <p:cNvSpPr>
            <a:spLocks noGrp="1"/>
          </p:cNvSpPr>
          <p:nvPr>
            <p:ph type="ftr" sz="quarter" idx="11"/>
          </p:nvPr>
        </p:nvSpPr>
        <p:spPr/>
        <p:txBody>
          <a:bodyPr/>
          <a:lstStyle/>
          <a:p>
            <a:r>
              <a:rPr lang="en-GB" dirty="0" smtClean="0"/>
              <a:t>F.S.</a:t>
            </a:r>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0158E-BF83-41FA-8DC1-A23891437943}" type="datetime1">
              <a:rPr lang="en-GB" smtClean="0"/>
              <a:t>03/12/2015</a:t>
            </a:fld>
            <a:endParaRPr lang="en-GB" dirty="0"/>
          </a:p>
        </p:txBody>
      </p:sp>
      <p:sp>
        <p:nvSpPr>
          <p:cNvPr id="6" name="Footer Placeholder 5"/>
          <p:cNvSpPr>
            <a:spLocks noGrp="1"/>
          </p:cNvSpPr>
          <p:nvPr>
            <p:ph type="ftr" sz="quarter" idx="11"/>
          </p:nvPr>
        </p:nvSpPr>
        <p:spPr/>
        <p:txBody>
          <a:bodyPr/>
          <a:lstStyle/>
          <a:p>
            <a:r>
              <a:rPr lang="en-GB" dirty="0" smtClean="0"/>
              <a:t>F.S.</a:t>
            </a:r>
            <a:endParaRPr lang="en-GB" dirty="0"/>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dirty="0"/>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23A15-5275-46C5-88F5-17AEE8AB3AFB}" type="datetime1">
              <a:rPr lang="en-GB" smtClean="0"/>
              <a:t>03/12/2015</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dirty="0" smtClean="0"/>
              <a:t>F.S.</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dirty="0"/>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dirty="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Attachments/18-1-3.jpg" TargetMode="External"/><Relationship Id="rId5" Type="http://schemas.openxmlformats.org/officeDocument/2006/relationships/hyperlink" Target="../Attachments/17-1-3.png"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Attachments/9-3-3.jpg" TargetMode="Externa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7" Type="http://schemas.openxmlformats.org/officeDocument/2006/relationships/hyperlink" Target="../Attachments/9-3-3.jp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Attachments/2-2-3.jpg" TargetMode="External"/><Relationship Id="rId5" Type="http://schemas.openxmlformats.org/officeDocument/2006/relationships/hyperlink" Target="../Attachments/6-1-3.jpg" TargetMode="Externa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Attachments/10-3-3.jpg" TargetMode="Externa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Attachments/10-3-3.jpg" TargetMode="Externa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hyperlink" Target="../Attachments/7-9-3.jp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tiff"/></Relationships>
</file>

<file path=ppt/slides/_rels/slide3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461739"/>
            <a:ext cx="7772400" cy="1470025"/>
          </a:xfrm>
        </p:spPr>
        <p:txBody>
          <a:bodyPr>
            <a:normAutofit/>
          </a:bodyPr>
          <a:lstStyle/>
          <a:p>
            <a:pPr rtl="1"/>
            <a:r>
              <a:rPr lang="ar-KW" sz="3600" b="1" dirty="0" smtClean="0">
                <a:solidFill>
                  <a:srgbClr val="8C8A26"/>
                </a:solidFill>
                <a:cs typeface="mohammad bold art 1" pitchFamily="2" charset="-78"/>
              </a:rPr>
              <a:t>ورشـــــة عمــــل</a:t>
            </a:r>
            <a:r>
              <a:rPr lang="en-US" sz="4800" b="1" dirty="0" smtClean="0">
                <a:solidFill>
                  <a:srgbClr val="8C8A26"/>
                </a:solidFill>
              </a:rPr>
              <a:t/>
            </a:r>
            <a:br>
              <a:rPr lang="en-US" sz="4800" b="1" dirty="0" smtClean="0">
                <a:solidFill>
                  <a:srgbClr val="8C8A26"/>
                </a:solidFill>
              </a:rPr>
            </a:br>
            <a:endParaRPr lang="en-GB" sz="4800" dirty="0"/>
          </a:p>
        </p:txBody>
      </p:sp>
      <p:pic>
        <p:nvPicPr>
          <p:cNvPr id="6" name="Picture 5" descr="Picture 3.png"/>
          <p:cNvPicPr>
            <a:picLocks noChangeAspect="1"/>
          </p:cNvPicPr>
          <p:nvPr/>
        </p:nvPicPr>
        <p:blipFill rotWithShape="1">
          <a:blip r:embed="rId3" cstate="print"/>
          <a:srcRect r="75690"/>
          <a:stretch/>
        </p:blipFill>
        <p:spPr>
          <a:xfrm>
            <a:off x="1" y="0"/>
            <a:ext cx="1763687" cy="6669360"/>
          </a:xfrm>
          <a:prstGeom prst="rect">
            <a:avLst/>
          </a:prstGeom>
          <a:ln w="28575">
            <a:noFill/>
          </a:ln>
        </p:spPr>
      </p:pic>
      <p:sp>
        <p:nvSpPr>
          <p:cNvPr id="3" name="Subtitle 2"/>
          <p:cNvSpPr>
            <a:spLocks noGrp="1"/>
          </p:cNvSpPr>
          <p:nvPr>
            <p:ph type="subTitle" idx="1"/>
          </p:nvPr>
        </p:nvSpPr>
        <p:spPr>
          <a:xfrm>
            <a:off x="1359219" y="1340768"/>
            <a:ext cx="7677277" cy="4896544"/>
          </a:xfrm>
        </p:spPr>
        <p:txBody>
          <a:bodyPr>
            <a:normAutofit fontScale="77500" lnSpcReduction="20000"/>
          </a:bodyPr>
          <a:lstStyle/>
          <a:p>
            <a:pPr rtl="1"/>
            <a:endParaRPr lang="ar-KW" sz="600" b="1" dirty="0" smtClean="0">
              <a:solidFill>
                <a:srgbClr val="1F497D"/>
              </a:solidFill>
              <a:cs typeface="mohammad bold art 1" pitchFamily="2" charset="-78"/>
            </a:endParaRPr>
          </a:p>
          <a:p>
            <a:pPr rtl="1"/>
            <a:r>
              <a:rPr lang="ar-KW" sz="6100" b="1" dirty="0" smtClean="0">
                <a:solidFill>
                  <a:srgbClr val="1F497D"/>
                </a:solidFill>
                <a:cs typeface="mohammad bold art 1" pitchFamily="2" charset="-78"/>
              </a:rPr>
              <a:t>أحكام وإجراءات عرض الاستحواذ</a:t>
            </a:r>
            <a:r>
              <a:rPr lang="en-US" sz="6100" b="1" dirty="0" smtClean="0">
                <a:solidFill>
                  <a:srgbClr val="1F497D"/>
                </a:solidFill>
                <a:cs typeface="mohammad bold art 1" pitchFamily="2" charset="-78"/>
              </a:rPr>
              <a:t> </a:t>
            </a:r>
            <a:r>
              <a:rPr lang="ar-KW" sz="6100" b="1" dirty="0" smtClean="0">
                <a:solidFill>
                  <a:srgbClr val="1F497D"/>
                </a:solidFill>
                <a:cs typeface="mohammad bold art 1" pitchFamily="2" charset="-78"/>
              </a:rPr>
              <a:t>الاختياري</a:t>
            </a:r>
          </a:p>
          <a:p>
            <a:pPr rtl="1"/>
            <a:endParaRPr lang="ar-KW" sz="2200" b="1" dirty="0" smtClean="0">
              <a:solidFill>
                <a:srgbClr val="1F497D"/>
              </a:solidFill>
              <a:cs typeface="mohammad bold art 1" pitchFamily="2" charset="-78"/>
            </a:endParaRPr>
          </a:p>
          <a:p>
            <a:pPr rtl="1"/>
            <a:endParaRPr lang="ar-KW" sz="2200" b="1" dirty="0" smtClean="0">
              <a:solidFill>
                <a:srgbClr val="1F497D"/>
              </a:solidFill>
              <a:cs typeface="mohammad bold art 1" pitchFamily="2" charset="-78"/>
            </a:endParaRPr>
          </a:p>
          <a:p>
            <a:pPr rtl="1"/>
            <a:endParaRPr lang="ar-KW" sz="17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الكتاب </a:t>
            </a:r>
            <a:r>
              <a:rPr lang="ar-KW" sz="3600" b="1" dirty="0">
                <a:solidFill>
                  <a:srgbClr val="1F497D"/>
                </a:solidFill>
                <a:cs typeface="mohammad bold art 1" pitchFamily="2" charset="-78"/>
              </a:rPr>
              <a:t>التاسع «الاندماج والاستحواذ» </a:t>
            </a:r>
            <a:endParaRPr lang="ar-KW" sz="36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من اللائحة التنفيذية للقانون رقم 7 لسنة 2010 وتعديلاته</a:t>
            </a:r>
            <a:endParaRPr lang="ar-KW" sz="3600" b="1" dirty="0">
              <a:solidFill>
                <a:srgbClr val="1F497D"/>
              </a:solidFill>
              <a:cs typeface="mohammad bold art 1" pitchFamily="2" charset="-78"/>
            </a:endParaRPr>
          </a:p>
          <a:p>
            <a:pPr rtl="1"/>
            <a:endParaRPr lang="ar-KW" sz="4800" b="1" dirty="0" smtClean="0">
              <a:solidFill>
                <a:srgbClr val="1F497D"/>
              </a:solidFill>
              <a:cs typeface="mohammad bold art 1" pitchFamily="2" charset="-78"/>
            </a:endParaRPr>
          </a:p>
          <a:p>
            <a:pPr rtl="1"/>
            <a:r>
              <a:rPr lang="ar-KW" sz="3600" b="1" dirty="0" smtClean="0">
                <a:solidFill>
                  <a:srgbClr val="1F497D"/>
                </a:solidFill>
                <a:cs typeface="mohammad bold art 1" pitchFamily="2" charset="-78"/>
              </a:rPr>
              <a:t>إدارة الاندماج والاستحواذ</a:t>
            </a:r>
          </a:p>
          <a:p>
            <a:pPr rtl="1"/>
            <a:r>
              <a:rPr lang="ar-KW" sz="2800" b="1" dirty="0" smtClean="0">
                <a:solidFill>
                  <a:srgbClr val="1F497D"/>
                </a:solidFill>
                <a:cs typeface="mohammad bold art 1" pitchFamily="2" charset="-78"/>
              </a:rPr>
              <a:t>03/12/2015</a:t>
            </a: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ثانياً: </a:t>
            </a:r>
            <a:endParaRPr lang="ar-KW" sz="5000" b="1" dirty="0">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الأحكام العامة</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10</a:t>
            </a:fld>
            <a:endParaRPr lang="en-GB" dirty="0">
              <a:solidFill>
                <a:prstClr val="black">
                  <a:tint val="75000"/>
                </a:prstClr>
              </a:solidFill>
            </a:endParaRPr>
          </a:p>
        </p:txBody>
      </p:sp>
    </p:spTree>
    <p:extLst>
      <p:ext uri="{BB962C8B-B14F-4D97-AF65-F5344CB8AC3E}">
        <p14:creationId xmlns:p14="http://schemas.microsoft.com/office/powerpoint/2010/main" val="1409230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7475" y="125760"/>
            <a:ext cx="5876925" cy="1143000"/>
          </a:xfrm>
        </p:spPr>
        <p:txBody>
          <a:bodyPr>
            <a:normAutofit/>
          </a:bodyPr>
          <a:lstStyle/>
          <a:p>
            <a:pPr algn="r" rtl="1"/>
            <a:r>
              <a:rPr lang="ar-KW" sz="3200" b="1" dirty="0" smtClean="0">
                <a:solidFill>
                  <a:schemeClr val="tx2"/>
                </a:solidFill>
                <a:cs typeface="mohammad bold art 1" pitchFamily="2" charset="-78"/>
              </a:rPr>
              <a:t>موافقة الجهات الرقابية</a:t>
            </a:r>
            <a:r>
              <a:rPr lang="ar-KW" sz="3200" dirty="0" smtClean="0">
                <a:solidFill>
                  <a:srgbClr val="FF0000"/>
                </a:solidFill>
                <a:latin typeface="Calibri" pitchFamily="34" charset="0"/>
                <a:cs typeface="mohammad bold art 1" pitchFamily="2" charset="-78"/>
              </a:rPr>
              <a:t>*</a:t>
            </a:r>
            <a:endParaRPr lang="en-US" sz="3200" dirty="0">
              <a:solidFill>
                <a:srgbClr val="FF0000"/>
              </a:solidFill>
            </a:endParaRPr>
          </a:p>
        </p:txBody>
      </p:sp>
      <p:sp>
        <p:nvSpPr>
          <p:cNvPr id="3" name="Content Placeholder 2"/>
          <p:cNvSpPr>
            <a:spLocks noGrp="1"/>
          </p:cNvSpPr>
          <p:nvPr>
            <p:ph idx="1"/>
          </p:nvPr>
        </p:nvSpPr>
        <p:spPr>
          <a:xfrm>
            <a:off x="419100" y="1453952"/>
            <a:ext cx="8229600" cy="4567336"/>
          </a:xfrm>
          <a:ln w="12700">
            <a:solidFill>
              <a:srgbClr val="FFC000"/>
            </a:solidFill>
            <a:prstDash val="dashDot"/>
          </a:ln>
        </p:spPr>
        <p:txBody>
          <a:bodyPr>
            <a:noAutofit/>
          </a:bodyPr>
          <a:lstStyle/>
          <a:p>
            <a:pPr marL="0" indent="0" algn="just" rtl="1">
              <a:buNone/>
            </a:pPr>
            <a:endParaRPr lang="ar-KW" sz="1050" dirty="0" smtClean="0">
              <a:solidFill>
                <a:srgbClr val="1F497D"/>
              </a:solidFill>
              <a:latin typeface="Calibri" pitchFamily="34" charset="0"/>
              <a:cs typeface="mohammad bold art 1" pitchFamily="2" charset="-78"/>
            </a:endParaRPr>
          </a:p>
          <a:p>
            <a:pPr marL="0" indent="0" algn="just" rtl="1">
              <a:buNone/>
            </a:pPr>
            <a:r>
              <a:rPr lang="ar-KW" dirty="0" smtClean="0">
                <a:latin typeface="Calibri" pitchFamily="34" charset="0"/>
                <a:cs typeface="mohammad bold art 1" pitchFamily="2" charset="-78"/>
              </a:rPr>
              <a:t>على مقدم العرض الأخذ بعين الاعتبار أحكام المادة (3-1-4) </a:t>
            </a:r>
            <a:r>
              <a:rPr lang="ar-KW" dirty="0">
                <a:latin typeface="Calibri" pitchFamily="34" charset="0"/>
                <a:cs typeface="mohammad bold art 1" pitchFamily="2" charset="-78"/>
              </a:rPr>
              <a:t>من الفصل الثالث للكتاب </a:t>
            </a:r>
            <a:r>
              <a:rPr lang="ar-KW" dirty="0" smtClean="0">
                <a:latin typeface="Calibri" pitchFamily="34" charset="0"/>
                <a:cs typeface="mohammad bold art 1" pitchFamily="2" charset="-78"/>
              </a:rPr>
              <a:t>التاسع والتي تنص على ما يلي:</a:t>
            </a:r>
          </a:p>
          <a:p>
            <a:pPr marL="0" indent="0" algn="just" rtl="1">
              <a:buNone/>
            </a:pPr>
            <a:endParaRPr lang="ar-KW" dirty="0">
              <a:latin typeface="Calibri" pitchFamily="34" charset="0"/>
              <a:cs typeface="mohammad bold art 1" pitchFamily="2" charset="-78"/>
            </a:endParaRPr>
          </a:p>
          <a:p>
            <a:pPr marL="0" indent="0" algn="just" rtl="1">
              <a:buNone/>
            </a:pPr>
            <a:r>
              <a:rPr lang="ar-KW" b="1" dirty="0" smtClean="0">
                <a:latin typeface="Calibri" pitchFamily="34" charset="0"/>
                <a:cs typeface="mohammad bold art 1" pitchFamily="2" charset="-78"/>
              </a:rPr>
              <a:t> "</a:t>
            </a:r>
            <a:r>
              <a:rPr lang="ar-KW" b="1" dirty="0">
                <a:latin typeface="Calibri" pitchFamily="34" charset="0"/>
                <a:cs typeface="mohammad bold art 1" pitchFamily="2" charset="-78"/>
              </a:rPr>
              <a:t>يتوجب على مقدم العرض الحصول على موافقة البنك المركزي قبل تقديم عرض الاستحواذ على الوحدات الخاضعة لرقابته ".</a:t>
            </a:r>
          </a:p>
          <a:p>
            <a:pPr marL="0" indent="0" algn="r" rtl="1">
              <a:buNone/>
            </a:pPr>
            <a:endParaRPr lang="ar-KW" dirty="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217037"/>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11</a:t>
            </a:fld>
            <a:endParaRPr lang="en-GB" dirty="0">
              <a:solidFill>
                <a:prstClr val="black">
                  <a:tint val="75000"/>
                </a:prstClr>
              </a:solidFill>
            </a:endParaRPr>
          </a:p>
        </p:txBody>
      </p:sp>
    </p:spTree>
    <p:extLst>
      <p:ext uri="{BB962C8B-B14F-4D97-AF65-F5344CB8AC3E}">
        <p14:creationId xmlns:p14="http://schemas.microsoft.com/office/powerpoint/2010/main" val="1983621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تعارض المصالح والاستحواذ عند وجود أطراف لهم سيطرة فعلية </a:t>
            </a:r>
            <a:endParaRPr lang="en-US" sz="32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12</a:t>
            </a:fld>
            <a:endParaRPr lang="en-GB" dirty="0"/>
          </a:p>
        </p:txBody>
      </p:sp>
      <p:graphicFrame>
        <p:nvGraphicFramePr>
          <p:cNvPr id="14" name="Table 13"/>
          <p:cNvGraphicFramePr>
            <a:graphicFrameLocks noGrp="1"/>
          </p:cNvGraphicFramePr>
          <p:nvPr>
            <p:extLst>
              <p:ext uri="{D42A27DB-BD31-4B8C-83A1-F6EECF244321}">
                <p14:modId xmlns:p14="http://schemas.microsoft.com/office/powerpoint/2010/main" val="3567411724"/>
              </p:ext>
            </p:extLst>
          </p:nvPr>
        </p:nvGraphicFramePr>
        <p:xfrm>
          <a:off x="533400" y="1628800"/>
          <a:ext cx="8153400" cy="3959344"/>
        </p:xfrm>
        <a:graphic>
          <a:graphicData uri="http://schemas.openxmlformats.org/drawingml/2006/table">
            <a:tbl>
              <a:tblPr firstRow="1" bandRow="1">
                <a:tableStyleId>{5C22544A-7EE6-4342-B048-85BDC9FD1C3A}</a:tableStyleId>
              </a:tblPr>
              <a:tblGrid>
                <a:gridCol w="6054824"/>
                <a:gridCol w="2098576"/>
              </a:tblGrid>
              <a:tr h="576064">
                <a:tc>
                  <a:txBody>
                    <a:bodyPr/>
                    <a:lstStyle/>
                    <a:p>
                      <a:pPr algn="ctr" rtl="1"/>
                      <a:r>
                        <a:rPr lang="ar-KW" sz="1800" b="1" kern="1200" dirty="0" smtClean="0">
                          <a:solidFill>
                            <a:schemeClr val="lt1"/>
                          </a:solidFill>
                          <a:latin typeface="+mn-lt"/>
                          <a:ea typeface="+mn-ea"/>
                          <a:cs typeface="mohammad bold art 1" pitchFamily="2" charset="-78"/>
                        </a:rPr>
                        <a:t>التغيير الجوهري</a:t>
                      </a:r>
                      <a:endParaRPr lang="en-US" sz="1800" b="1" kern="1200" dirty="0">
                        <a:solidFill>
                          <a:schemeClr val="lt1"/>
                        </a:solidFill>
                        <a:latin typeface="+mn-lt"/>
                        <a:ea typeface="+mn-ea"/>
                        <a:cs typeface="mohammad bold art 1" pitchFamily="2" charset="-78"/>
                      </a:endParaRPr>
                    </a:p>
                  </a:txBody>
                  <a:tcPr marL="99060" marR="99060">
                    <a:lnL w="12700" cap="flat" cmpd="sng" algn="ctr">
                      <a:solidFill>
                        <a:schemeClr val="bg2">
                          <a:lumMod val="75000"/>
                        </a:schemeClr>
                      </a:solidFill>
                      <a:prstDash val="sysDashDotDot"/>
                      <a:round/>
                      <a:headEnd type="none" w="med" len="med"/>
                      <a:tailEnd type="none" w="med" len="med"/>
                    </a:lnL>
                    <a:lnR w="12700" cap="flat" cmpd="sng" algn="ctr">
                      <a:solidFill>
                        <a:schemeClr val="bg2">
                          <a:lumMod val="50000"/>
                        </a:schemeClr>
                      </a:solidFill>
                      <a:prstDash val="sysDashDotDot"/>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chemeClr val="bg2">
                          <a:lumMod val="50000"/>
                        </a:schemeClr>
                      </a:solidFill>
                      <a:prstDash val="sysDashDotDot"/>
                      <a:round/>
                      <a:headEnd type="none" w="med" len="med"/>
                      <a:tailEnd type="none" w="med" len="med"/>
                    </a:lnB>
                    <a:solidFill>
                      <a:schemeClr val="tx1">
                        <a:alpha val="70000"/>
                      </a:schemeClr>
                    </a:solidFill>
                  </a:tcPr>
                </a:tc>
                <a:tc>
                  <a:txBody>
                    <a:bodyPr/>
                    <a:lstStyle/>
                    <a:p>
                      <a:pPr algn="ctr" rtl="1"/>
                      <a:r>
                        <a:rPr lang="ar-KW" sz="1800" b="1" kern="1200" dirty="0" smtClean="0">
                          <a:solidFill>
                            <a:schemeClr val="lt1"/>
                          </a:solidFill>
                          <a:latin typeface="+mn-lt"/>
                          <a:ea typeface="+mn-ea"/>
                          <a:cs typeface="mohammad bold art 1" pitchFamily="2" charset="-78"/>
                        </a:rPr>
                        <a:t>المصطلح </a:t>
                      </a:r>
                      <a:endParaRPr lang="en-US" sz="1800" b="1" kern="1200" dirty="0">
                        <a:solidFill>
                          <a:schemeClr val="lt1"/>
                        </a:solidFill>
                        <a:latin typeface="+mn-lt"/>
                        <a:ea typeface="+mn-ea"/>
                        <a:cs typeface="mohammad bold art 1" pitchFamily="2" charset="-78"/>
                      </a:endParaRPr>
                    </a:p>
                  </a:txBody>
                  <a:tcPr marL="99060" marR="99060">
                    <a:lnL w="12700" cap="flat" cmpd="sng" algn="ctr">
                      <a:solidFill>
                        <a:schemeClr val="bg2">
                          <a:lumMod val="50000"/>
                        </a:schemeClr>
                      </a:solidFill>
                      <a:prstDash val="sysDashDotDot"/>
                      <a:round/>
                      <a:headEnd type="none" w="med" len="med"/>
                      <a:tailEnd type="none" w="med" len="med"/>
                    </a:lnL>
                    <a:lnR w="12700" cap="flat" cmpd="sng" algn="ctr">
                      <a:solidFill>
                        <a:schemeClr val="bg2">
                          <a:lumMod val="50000"/>
                        </a:schemeClr>
                      </a:solidFill>
                      <a:prstDash val="sysDashDotDot"/>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chemeClr val="bg2">
                          <a:lumMod val="50000"/>
                        </a:schemeClr>
                      </a:solidFill>
                      <a:prstDash val="sysDashDotDot"/>
                      <a:round/>
                      <a:headEnd type="none" w="med" len="med"/>
                      <a:tailEnd type="none" w="med" len="med"/>
                    </a:lnB>
                    <a:solidFill>
                      <a:schemeClr val="tx1">
                        <a:alpha val="70000"/>
                      </a:schemeClr>
                    </a:solidFill>
                  </a:tcPr>
                </a:tc>
              </a:tr>
              <a:tr h="336038">
                <a:tc>
                  <a:txBody>
                    <a:bodyPr/>
                    <a:lstStyle/>
                    <a:p>
                      <a:pPr marL="0" marR="0" indent="0" algn="justLow" defTabSz="914400" rtl="1" eaLnBrk="1" fontAlgn="auto" latinLnBrk="0" hangingPunct="1">
                        <a:lnSpc>
                          <a:spcPct val="100000"/>
                        </a:lnSpc>
                        <a:spcBef>
                          <a:spcPts val="0"/>
                        </a:spcBef>
                        <a:spcAft>
                          <a:spcPts val="0"/>
                        </a:spcAft>
                        <a:buClrTx/>
                        <a:buSzTx/>
                        <a:buFontTx/>
                        <a:buNone/>
                        <a:tabLst/>
                        <a:defRPr/>
                      </a:pPr>
                      <a:endParaRPr lang="ar-KW" sz="1200" dirty="0" smtClean="0">
                        <a:solidFill>
                          <a:schemeClr val="tx1"/>
                        </a:solidFill>
                        <a:latin typeface="Calibri" pitchFamily="34" charset="0"/>
                        <a:cs typeface="mohammad bold art 1" pitchFamily="2" charset="-78"/>
                      </a:endParaRPr>
                    </a:p>
                    <a:p>
                      <a:pPr marL="0" marR="0" indent="0" algn="justLow" defTabSz="914400" rtl="1" eaLnBrk="1" fontAlgn="auto" latinLnBrk="0" hangingPunct="1">
                        <a:lnSpc>
                          <a:spcPct val="100000"/>
                        </a:lnSpc>
                        <a:spcBef>
                          <a:spcPts val="0"/>
                        </a:spcBef>
                        <a:spcAft>
                          <a:spcPts val="0"/>
                        </a:spcAft>
                        <a:buClrTx/>
                        <a:buSzTx/>
                        <a:buFontTx/>
                        <a:buNone/>
                        <a:tabLst/>
                        <a:defRPr/>
                      </a:pPr>
                      <a:r>
                        <a:rPr lang="ar-KW" sz="1800" dirty="0" smtClean="0">
                          <a:solidFill>
                            <a:schemeClr val="tx1"/>
                          </a:solidFill>
                          <a:latin typeface="Calibri" pitchFamily="34" charset="0"/>
                          <a:cs typeface="mohammad bold art 1" pitchFamily="2" charset="-78"/>
                        </a:rPr>
                        <a:t>تحديد نسبة 5% وما فوق </a:t>
                      </a:r>
                      <a:r>
                        <a:rPr lang="ar-KW" sz="1800" kern="1200" dirty="0" smtClean="0">
                          <a:solidFill>
                            <a:schemeClr val="tx1"/>
                          </a:solidFill>
                          <a:latin typeface="Calibri" pitchFamily="34" charset="0"/>
                          <a:ea typeface="+mn-ea"/>
                          <a:cs typeface="mohammad bold art 1" pitchFamily="2" charset="-78"/>
                        </a:rPr>
                        <a:t>لمساهمة عضو مجلس الإدارة في الشركة محل العرض أو الشركة مقدمة العرض والتي  </a:t>
                      </a:r>
                      <a:r>
                        <a:rPr lang="ar-KW" sz="1800" dirty="0" smtClean="0">
                          <a:solidFill>
                            <a:schemeClr val="tx1"/>
                          </a:solidFill>
                          <a:latin typeface="Calibri" pitchFamily="34" charset="0"/>
                          <a:cs typeface="mohammad bold art 1" pitchFamily="2" charset="-78"/>
                        </a:rPr>
                        <a:t>تعد من قبيل «تعارض المصالح» كما هو مبين في أحكام المادة (</a:t>
                      </a:r>
                      <a:r>
                        <a:rPr lang="ar-KW" sz="1800" dirty="0" smtClean="0">
                          <a:solidFill>
                            <a:schemeClr val="tx1"/>
                          </a:solidFill>
                          <a:latin typeface="Calibri" pitchFamily="34" charset="0"/>
                          <a:cs typeface="mohammad bold art 1" pitchFamily="2" charset="-78"/>
                          <a:hlinkClick r:id="rId5" action="ppaction://hlinkfile"/>
                        </a:rPr>
                        <a:t>3-1-17</a:t>
                      </a:r>
                      <a:r>
                        <a:rPr lang="ar-KW" sz="1800" dirty="0" smtClean="0">
                          <a:solidFill>
                            <a:schemeClr val="tx1"/>
                          </a:solidFill>
                          <a:latin typeface="Calibri" pitchFamily="34" charset="0"/>
                          <a:cs typeface="mohammad bold art 1" pitchFamily="2" charset="-78"/>
                        </a:rPr>
                        <a:t>).</a:t>
                      </a:r>
                    </a:p>
                    <a:p>
                      <a:pPr marL="0" marR="0" indent="0" algn="justLow" defTabSz="914400" rtl="1" eaLnBrk="1" fontAlgn="auto" latinLnBrk="0" hangingPunct="1">
                        <a:lnSpc>
                          <a:spcPct val="100000"/>
                        </a:lnSpc>
                        <a:spcBef>
                          <a:spcPts val="0"/>
                        </a:spcBef>
                        <a:spcAft>
                          <a:spcPts val="0"/>
                        </a:spcAft>
                        <a:buClrTx/>
                        <a:buSzTx/>
                        <a:buFontTx/>
                        <a:buNone/>
                        <a:tabLst/>
                        <a:defRPr/>
                      </a:pPr>
                      <a:endParaRPr lang="en-US" sz="1800" kern="1200" dirty="0">
                        <a:solidFill>
                          <a:schemeClr val="tx1"/>
                        </a:solidFill>
                        <a:latin typeface="Calibri" pitchFamily="34" charset="0"/>
                        <a:ea typeface="+mn-ea"/>
                        <a:cs typeface="mohammad bold art 1" pitchFamily="2" charset="-78"/>
                      </a:endParaRPr>
                    </a:p>
                  </a:txBody>
                  <a:tcPr marL="99060" marR="99060">
                    <a:lnL w="12700" cap="flat" cmpd="sng" algn="ctr">
                      <a:solidFill>
                        <a:schemeClr val="bg2">
                          <a:lumMod val="75000"/>
                        </a:schemeClr>
                      </a:solidFill>
                      <a:prstDash val="sysDashDotDot"/>
                      <a:round/>
                      <a:headEnd type="none" w="med" len="med"/>
                      <a:tailEnd type="none" w="med" len="med"/>
                    </a:lnL>
                    <a:lnR w="12700" cap="flat" cmpd="sng" algn="ctr">
                      <a:solidFill>
                        <a:schemeClr val="bg2">
                          <a:lumMod val="50000"/>
                        </a:schemeClr>
                      </a:solidFill>
                      <a:prstDash val="sysDashDotDot"/>
                      <a:round/>
                      <a:headEnd type="none" w="med" len="med"/>
                      <a:tailEnd type="none" w="med" len="med"/>
                    </a:lnR>
                    <a:lnT w="12700" cap="flat" cmpd="sng" algn="ctr">
                      <a:solidFill>
                        <a:schemeClr val="bg2">
                          <a:lumMod val="50000"/>
                        </a:schemeClr>
                      </a:solidFill>
                      <a:prstDash val="sysDashDotDot"/>
                      <a:round/>
                      <a:headEnd type="none" w="med" len="med"/>
                      <a:tailEnd type="none" w="med" len="med"/>
                    </a:lnT>
                    <a:lnB w="12700" cap="flat" cmpd="sng" algn="ctr">
                      <a:solidFill>
                        <a:schemeClr val="bg2">
                          <a:lumMod val="50000"/>
                        </a:schemeClr>
                      </a:solidFill>
                      <a:prstDash val="sysDashDotDot"/>
                      <a:round/>
                      <a:headEnd type="none" w="med" len="med"/>
                      <a:tailEnd type="none" w="med" len="med"/>
                    </a:lnB>
                    <a:noFill/>
                  </a:tcPr>
                </a:tc>
                <a:tc>
                  <a:txBody>
                    <a:bodyPr/>
                    <a:lstStyle/>
                    <a:p>
                      <a:pPr algn="ctr" rtl="1"/>
                      <a:endParaRPr lang="ar-KW" sz="1800" b="1" kern="1200" dirty="0" smtClean="0">
                        <a:solidFill>
                          <a:schemeClr val="tx1"/>
                        </a:solidFill>
                        <a:latin typeface="+mn-lt"/>
                        <a:ea typeface="+mn-ea"/>
                        <a:cs typeface="mohammad bold art 1" pitchFamily="2" charset="-78"/>
                      </a:endParaRPr>
                    </a:p>
                    <a:p>
                      <a:pPr algn="ctr" rtl="1"/>
                      <a:r>
                        <a:rPr lang="ar-KW" sz="1800" b="1" kern="1200" dirty="0" smtClean="0">
                          <a:solidFill>
                            <a:schemeClr val="tx1"/>
                          </a:solidFill>
                          <a:latin typeface="+mn-lt"/>
                          <a:ea typeface="+mn-ea"/>
                          <a:cs typeface="mohammad bold art 1" pitchFamily="2" charset="-78"/>
                        </a:rPr>
                        <a:t>تعارض المصالح</a:t>
                      </a:r>
                      <a:endParaRPr lang="en-US" sz="1800" b="1" kern="1200" dirty="0">
                        <a:solidFill>
                          <a:schemeClr val="tx1"/>
                        </a:solidFill>
                        <a:latin typeface="+mn-lt"/>
                        <a:ea typeface="+mn-ea"/>
                        <a:cs typeface="mohammad bold art 1" pitchFamily="2" charset="-78"/>
                      </a:endParaRPr>
                    </a:p>
                  </a:txBody>
                  <a:tcPr marL="99060" marR="99060">
                    <a:lnL w="12700" cap="flat" cmpd="sng" algn="ctr">
                      <a:solidFill>
                        <a:schemeClr val="bg2">
                          <a:lumMod val="50000"/>
                        </a:schemeClr>
                      </a:solidFill>
                      <a:prstDash val="sysDashDotDot"/>
                      <a:round/>
                      <a:headEnd type="none" w="med" len="med"/>
                      <a:tailEnd type="none" w="med" len="med"/>
                    </a:lnL>
                    <a:lnR w="12700" cap="flat" cmpd="sng" algn="ctr">
                      <a:solidFill>
                        <a:schemeClr val="bg2">
                          <a:lumMod val="50000"/>
                        </a:schemeClr>
                      </a:solidFill>
                      <a:prstDash val="sysDashDotDot"/>
                      <a:round/>
                      <a:headEnd type="none" w="med" len="med"/>
                      <a:tailEnd type="none" w="med" len="med"/>
                    </a:lnR>
                    <a:lnT w="12700" cap="flat" cmpd="sng" algn="ctr">
                      <a:solidFill>
                        <a:schemeClr val="bg2">
                          <a:lumMod val="50000"/>
                        </a:schemeClr>
                      </a:solidFill>
                      <a:prstDash val="sysDashDotDot"/>
                      <a:round/>
                      <a:headEnd type="none" w="med" len="med"/>
                      <a:tailEnd type="none" w="med" len="med"/>
                    </a:lnT>
                    <a:lnB w="12700" cap="flat" cmpd="sng" algn="ctr">
                      <a:solidFill>
                        <a:schemeClr val="bg2">
                          <a:lumMod val="50000"/>
                        </a:schemeClr>
                      </a:solidFill>
                      <a:prstDash val="sysDashDotDot"/>
                      <a:round/>
                      <a:headEnd type="none" w="med" len="med"/>
                      <a:tailEnd type="none" w="med" len="med"/>
                    </a:lnB>
                    <a:noFill/>
                  </a:tcPr>
                </a:tc>
              </a:tr>
              <a:tr h="420047">
                <a:tc>
                  <a:txBody>
                    <a:bodyPr/>
                    <a:lstStyle/>
                    <a:p>
                      <a:pPr marL="0" indent="0" algn="justLow" rtl="1">
                        <a:buNone/>
                      </a:pPr>
                      <a:r>
                        <a:rPr lang="ar-KW" dirty="0" smtClean="0">
                          <a:solidFill>
                            <a:schemeClr val="tx1"/>
                          </a:solidFill>
                          <a:latin typeface="Calibri" pitchFamily="34" charset="0"/>
                          <a:cs typeface="mohammad bold art 1" pitchFamily="2" charset="-78"/>
                        </a:rPr>
                        <a:t>إذا كان هناك شخص له سيطرة فعلية على الشركة مقدمة العرض أو الشركة محل العرض أو كليهما قبل تنفيذ عملية الاستحواذ، فيجب أن يتضمن مستند العرض بيانات إضافية مذكورة في أحكام المادة (</a:t>
                      </a:r>
                      <a:r>
                        <a:rPr lang="ar-KW" dirty="0" smtClean="0">
                          <a:solidFill>
                            <a:schemeClr val="tx1"/>
                          </a:solidFill>
                          <a:latin typeface="Calibri" pitchFamily="34" charset="0"/>
                          <a:cs typeface="mohammad bold art 1" pitchFamily="2" charset="-78"/>
                          <a:hlinkClick r:id="rId6" action="ppaction://hlinkfile"/>
                        </a:rPr>
                        <a:t>3-1-18</a:t>
                      </a:r>
                      <a:r>
                        <a:rPr lang="ar-KW" dirty="0" smtClean="0">
                          <a:solidFill>
                            <a:schemeClr val="tx1"/>
                          </a:solidFill>
                          <a:latin typeface="Calibri" pitchFamily="34" charset="0"/>
                          <a:cs typeface="mohammad bold art 1" pitchFamily="2" charset="-78"/>
                        </a:rPr>
                        <a:t>) من الكتاب التاسع.</a:t>
                      </a:r>
                      <a:r>
                        <a:rPr lang="ar-KW" baseline="0" dirty="0" smtClean="0">
                          <a:solidFill>
                            <a:schemeClr val="tx1"/>
                          </a:solidFill>
                          <a:latin typeface="Calibri" pitchFamily="34" charset="0"/>
                          <a:cs typeface="mohammad bold art 1" pitchFamily="2" charset="-78"/>
                        </a:rPr>
                        <a:t> </a:t>
                      </a:r>
                    </a:p>
                    <a:p>
                      <a:pPr marL="0" indent="0" algn="justLow" rtl="1">
                        <a:buNone/>
                      </a:pPr>
                      <a:r>
                        <a:rPr lang="ar-KW" dirty="0" smtClean="0">
                          <a:solidFill>
                            <a:schemeClr val="tx1"/>
                          </a:solidFill>
                          <a:latin typeface="Calibri" pitchFamily="34" charset="0"/>
                          <a:cs typeface="mohammad bold art 1" pitchFamily="2" charset="-78"/>
                        </a:rPr>
                        <a:t>بالتالي يتم الاكتفاء بالإفصاح في مستند العرض </a:t>
                      </a:r>
                      <a:r>
                        <a:rPr lang="ar-KW" u="sng" dirty="0" smtClean="0">
                          <a:solidFill>
                            <a:schemeClr val="tx1"/>
                          </a:solidFill>
                          <a:latin typeface="Calibri" pitchFamily="34" charset="0"/>
                          <a:cs typeface="mohammad bold art 1" pitchFamily="2" charset="-78"/>
                        </a:rPr>
                        <a:t>دون الحاجة </a:t>
                      </a:r>
                      <a:r>
                        <a:rPr lang="ar-KW" dirty="0" smtClean="0">
                          <a:solidFill>
                            <a:schemeClr val="tx1"/>
                          </a:solidFill>
                          <a:latin typeface="Calibri" pitchFamily="34" charset="0"/>
                          <a:cs typeface="mohammad bold art 1" pitchFamily="2" charset="-78"/>
                        </a:rPr>
                        <a:t>لتحييد أسهم الطرف صاحب السيطرة الفعلية من خلال عدم التصويت على قرارات الجمعية العامة للمساهمين. </a:t>
                      </a:r>
                      <a:endParaRPr lang="en-US" dirty="0">
                        <a:solidFill>
                          <a:schemeClr val="tx1"/>
                        </a:solidFill>
                        <a:latin typeface="Calibri" pitchFamily="34" charset="0"/>
                        <a:cs typeface="mohammad bold art 1" pitchFamily="2" charset="-78"/>
                      </a:endParaRPr>
                    </a:p>
                  </a:txBody>
                  <a:tcPr marL="99060" marR="99060">
                    <a:lnL w="12700" cap="flat" cmpd="sng" algn="ctr">
                      <a:solidFill>
                        <a:schemeClr val="bg2">
                          <a:lumMod val="75000"/>
                        </a:schemeClr>
                      </a:solidFill>
                      <a:prstDash val="sysDashDotDot"/>
                      <a:round/>
                      <a:headEnd type="none" w="med" len="med"/>
                      <a:tailEnd type="none" w="med" len="med"/>
                    </a:lnL>
                    <a:lnR w="12700" cap="flat" cmpd="sng" algn="ctr">
                      <a:solidFill>
                        <a:schemeClr val="bg2">
                          <a:lumMod val="50000"/>
                        </a:schemeClr>
                      </a:solidFill>
                      <a:prstDash val="sysDashDotDot"/>
                      <a:round/>
                      <a:headEnd type="none" w="med" len="med"/>
                      <a:tailEnd type="none" w="med" len="med"/>
                    </a:lnR>
                    <a:lnT w="12700" cap="flat" cmpd="sng" algn="ctr">
                      <a:solidFill>
                        <a:schemeClr val="bg2">
                          <a:lumMod val="50000"/>
                        </a:schemeClr>
                      </a:solidFill>
                      <a:prstDash val="sysDashDotDot"/>
                      <a:round/>
                      <a:headEnd type="none" w="med" len="med"/>
                      <a:tailEnd type="none" w="med" len="med"/>
                    </a:lnT>
                    <a:lnB w="12700" cap="flat" cmpd="sng" algn="ctr">
                      <a:solidFill>
                        <a:schemeClr val="bg2">
                          <a:lumMod val="50000"/>
                        </a:schemeClr>
                      </a:solidFill>
                      <a:prstDash val="sysDashDotDot"/>
                      <a:round/>
                      <a:headEnd type="none" w="med" len="med"/>
                      <a:tailEnd type="none" w="med" len="med"/>
                    </a:lnB>
                    <a:noFill/>
                  </a:tcPr>
                </a:tc>
                <a:tc>
                  <a:txBody>
                    <a:bodyPr/>
                    <a:lstStyle/>
                    <a:p>
                      <a:pPr algn="justLow" rtl="1"/>
                      <a:endParaRPr lang="ar-KW" sz="1800" b="1" dirty="0" smtClean="0">
                        <a:solidFill>
                          <a:schemeClr val="tx1"/>
                        </a:solidFill>
                        <a:cs typeface="mohammad bold art 1" pitchFamily="2" charset="-78"/>
                      </a:endParaRPr>
                    </a:p>
                    <a:p>
                      <a:pPr algn="justLow" rtl="1"/>
                      <a:endParaRPr lang="ar-KW" sz="1800" b="1" dirty="0" smtClean="0">
                        <a:solidFill>
                          <a:schemeClr val="tx1"/>
                        </a:solidFill>
                        <a:cs typeface="mohammad bold art 1" pitchFamily="2" charset="-78"/>
                      </a:endParaRPr>
                    </a:p>
                    <a:p>
                      <a:pPr algn="justLow" rtl="1"/>
                      <a:r>
                        <a:rPr lang="ar-KW" sz="1800" b="1" dirty="0" smtClean="0">
                          <a:solidFill>
                            <a:schemeClr val="tx1"/>
                          </a:solidFill>
                          <a:cs typeface="mohammad bold art 1" pitchFamily="2" charset="-78"/>
                        </a:rPr>
                        <a:t>الاستحواذ عند وجود أطراف لهم سيطرة فعلية </a:t>
                      </a:r>
                      <a:endParaRPr lang="en-US" sz="1800" kern="1200" dirty="0">
                        <a:solidFill>
                          <a:schemeClr val="tx1"/>
                        </a:solidFill>
                        <a:latin typeface="Calibri" pitchFamily="34" charset="0"/>
                        <a:ea typeface="+mn-ea"/>
                        <a:cs typeface="mohammad bold art 1" pitchFamily="2" charset="-78"/>
                      </a:endParaRPr>
                    </a:p>
                  </a:txBody>
                  <a:tcPr marL="99060" marR="99060">
                    <a:lnL w="12700" cap="flat" cmpd="sng" algn="ctr">
                      <a:solidFill>
                        <a:schemeClr val="bg2">
                          <a:lumMod val="50000"/>
                        </a:schemeClr>
                      </a:solidFill>
                      <a:prstDash val="sysDashDotDot"/>
                      <a:round/>
                      <a:headEnd type="none" w="med" len="med"/>
                      <a:tailEnd type="none" w="med" len="med"/>
                    </a:lnL>
                    <a:lnR w="12700" cap="flat" cmpd="sng" algn="ctr">
                      <a:solidFill>
                        <a:schemeClr val="bg2">
                          <a:lumMod val="50000"/>
                        </a:schemeClr>
                      </a:solidFill>
                      <a:prstDash val="sysDashDotDot"/>
                      <a:round/>
                      <a:headEnd type="none" w="med" len="med"/>
                      <a:tailEnd type="none" w="med" len="med"/>
                    </a:lnR>
                    <a:lnT w="12700" cap="flat" cmpd="sng" algn="ctr">
                      <a:solidFill>
                        <a:schemeClr val="bg2">
                          <a:lumMod val="50000"/>
                        </a:schemeClr>
                      </a:solidFill>
                      <a:prstDash val="sysDashDotDot"/>
                      <a:round/>
                      <a:headEnd type="none" w="med" len="med"/>
                      <a:tailEnd type="none" w="med" len="med"/>
                    </a:lnT>
                    <a:lnB w="12700" cap="flat" cmpd="sng" algn="ctr">
                      <a:solidFill>
                        <a:schemeClr val="bg2">
                          <a:lumMod val="50000"/>
                        </a:schemeClr>
                      </a:solidFill>
                      <a:prstDash val="sysDashDotDot"/>
                      <a:round/>
                      <a:headEnd type="none" w="med" len="med"/>
                      <a:tailEnd type="none" w="med" len="med"/>
                    </a:lnB>
                    <a:noFill/>
                  </a:tcPr>
                </a:tc>
              </a:tr>
            </a:tbl>
          </a:graphicData>
        </a:graphic>
      </p:graphicFrame>
    </p:spTree>
    <p:extLst>
      <p:ext uri="{BB962C8B-B14F-4D97-AF65-F5344CB8AC3E}">
        <p14:creationId xmlns:p14="http://schemas.microsoft.com/office/powerpoint/2010/main" val="4008966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4200" b="1" dirty="0" smtClean="0">
                <a:solidFill>
                  <a:schemeClr val="tx2"/>
                </a:solidFill>
                <a:cs typeface="mohammad bold art 1" pitchFamily="2" charset="-78"/>
              </a:rPr>
              <a:t>تعديل عرض الاستحواذ</a:t>
            </a:r>
            <a:r>
              <a:rPr lang="ar-KW" sz="4000" dirty="0">
                <a:solidFill>
                  <a:srgbClr val="FF0000"/>
                </a:solidFill>
                <a:latin typeface="Calibri" pitchFamily="34" charset="0"/>
                <a:cs typeface="mohammad bold art 1" pitchFamily="2" charset="-78"/>
              </a:rPr>
              <a:t> *</a:t>
            </a:r>
            <a:endParaRPr lang="en-US" sz="4200" dirty="0">
              <a:solidFill>
                <a:schemeClr val="tx2"/>
              </a:solidFill>
            </a:endParaRPr>
          </a:p>
        </p:txBody>
      </p:sp>
      <p:sp>
        <p:nvSpPr>
          <p:cNvPr id="3" name="Content Placeholder 2"/>
          <p:cNvSpPr>
            <a:spLocks noGrp="1"/>
          </p:cNvSpPr>
          <p:nvPr>
            <p:ph idx="1"/>
          </p:nvPr>
        </p:nvSpPr>
        <p:spPr>
          <a:xfrm>
            <a:off x="419100" y="1339618"/>
            <a:ext cx="8229600" cy="4814544"/>
          </a:xfrm>
          <a:ln w="12700">
            <a:solidFill>
              <a:srgbClr val="D6BA12"/>
            </a:solidFill>
            <a:prstDash val="dashDot"/>
          </a:ln>
        </p:spPr>
        <p:txBody>
          <a:bodyPr>
            <a:noAutofit/>
          </a:bodyPr>
          <a:lstStyle/>
          <a:p>
            <a:pPr marL="0" indent="0" algn="just" rtl="1">
              <a:buNone/>
            </a:pPr>
            <a:r>
              <a:rPr lang="ar-KW" sz="2975" dirty="0" smtClean="0">
                <a:latin typeface="Calibri" pitchFamily="34" charset="0"/>
                <a:cs typeface="mohammad bold art 1" pitchFamily="2" charset="-78"/>
              </a:rPr>
              <a:t>تم تنظيم إجراء تعديل عرض الاستحواذ على النحو المبين في أحكام المادة </a:t>
            </a:r>
            <a:r>
              <a:rPr lang="ar-KW" sz="2975" dirty="0">
                <a:latin typeface="Calibri" pitchFamily="34" charset="0"/>
                <a:cs typeface="mohammad bold art 1" pitchFamily="2" charset="-78"/>
              </a:rPr>
              <a:t>(3-3-12) من الكتاب </a:t>
            </a:r>
            <a:r>
              <a:rPr lang="ar-KW" sz="2975" dirty="0" smtClean="0">
                <a:latin typeface="Calibri" pitchFamily="34" charset="0"/>
                <a:cs typeface="mohammad bold art 1" pitchFamily="2" charset="-78"/>
              </a:rPr>
              <a:t>التاسع:</a:t>
            </a:r>
            <a:endParaRPr lang="ar-KW" sz="2975" dirty="0">
              <a:solidFill>
                <a:srgbClr val="FF0000"/>
              </a:solidFill>
              <a:latin typeface="Calibri" pitchFamily="34" charset="0"/>
              <a:cs typeface="mohammad bold art 1" pitchFamily="2" charset="-78"/>
            </a:endParaRPr>
          </a:p>
          <a:p>
            <a:pPr marL="0" indent="0" algn="just" rtl="1">
              <a:buNone/>
            </a:pPr>
            <a:endParaRPr lang="ar-KW" sz="1800" dirty="0" smtClean="0">
              <a:latin typeface="Calibri" pitchFamily="34" charset="0"/>
              <a:cs typeface="mohammad bold art 1" pitchFamily="2" charset="-78"/>
            </a:endParaRPr>
          </a:p>
          <a:p>
            <a:pPr marL="0" indent="0" algn="just" rtl="1">
              <a:buNone/>
            </a:pPr>
            <a:r>
              <a:rPr lang="ar-KW" sz="3000" dirty="0" smtClean="0">
                <a:latin typeface="Calibri" pitchFamily="34" charset="0"/>
                <a:cs typeface="mohammad bold art 1" pitchFamily="2" charset="-78"/>
              </a:rPr>
              <a:t>"مع </a:t>
            </a:r>
            <a:r>
              <a:rPr lang="ar-KW" sz="3000" dirty="0">
                <a:latin typeface="Calibri" pitchFamily="34" charset="0"/>
                <a:cs typeface="mohammad bold art 1" pitchFamily="2" charset="-78"/>
              </a:rPr>
              <a:t>عدم الإخلال بأي من الأحكام الواردة في هذه اللائحة، يجوز </a:t>
            </a:r>
            <a:r>
              <a:rPr lang="ar-KW" sz="3000" dirty="0" smtClean="0">
                <a:latin typeface="Calibri" pitchFamily="34" charset="0"/>
                <a:cs typeface="mohammad bold art 1" pitchFamily="2" charset="-78"/>
              </a:rPr>
              <a:t>لمقدم </a:t>
            </a:r>
            <a:r>
              <a:rPr lang="ar-KW" sz="3000" dirty="0">
                <a:latin typeface="Calibri" pitchFamily="34" charset="0"/>
                <a:cs typeface="mohammad bold art 1" pitchFamily="2" charset="-78"/>
              </a:rPr>
              <a:t>العرض التقدم للهيئة </a:t>
            </a:r>
            <a:r>
              <a:rPr lang="ar-KW" sz="3000" u="sng" dirty="0">
                <a:latin typeface="Calibri" pitchFamily="34" charset="0"/>
                <a:cs typeface="mohammad bold art 1" pitchFamily="2" charset="-78"/>
              </a:rPr>
              <a:t>بطلب تعديل مستند العرض وبموعد أقصاه خمسة أيام عمل من تاريخ انتهاء فترة تجميع أسهم الشركة محل العرض</a:t>
            </a:r>
            <a:r>
              <a:rPr lang="ar-KW" sz="3000" dirty="0">
                <a:latin typeface="Calibri" pitchFamily="34" charset="0"/>
                <a:cs typeface="mohammad bold art 1" pitchFamily="2" charset="-78"/>
              </a:rPr>
              <a:t>، وذلك في حال الرغبة بتعديل شرط من شروط إتمام العملية المذكورة في مستند العرض، بشرط أن يكون التعديل لصالح المساهمين، </a:t>
            </a:r>
            <a:r>
              <a:rPr lang="ar-KW" sz="3000" b="1" dirty="0">
                <a:latin typeface="Calibri" pitchFamily="34" charset="0"/>
                <a:cs typeface="mohammad bold art 1" pitchFamily="2" charset="-78"/>
              </a:rPr>
              <a:t>ويجب اتباع الإجراءات التالية</a:t>
            </a:r>
            <a:r>
              <a:rPr lang="ar-KW" sz="3000" dirty="0" smtClean="0">
                <a:latin typeface="Calibri" pitchFamily="34" charset="0"/>
                <a:cs typeface="mohammad bold art 1" pitchFamily="2" charset="-78"/>
              </a:rPr>
              <a:t>:</a:t>
            </a:r>
          </a:p>
          <a:p>
            <a:pPr lvl="0" algn="justLow" rtl="1">
              <a:lnSpc>
                <a:spcPct val="115000"/>
              </a:lnSpc>
              <a:spcBef>
                <a:spcPts val="0"/>
              </a:spcBef>
              <a:spcAft>
                <a:spcPts val="1000"/>
              </a:spcAft>
              <a:buFont typeface="+mj-lt"/>
              <a:buAutoNum type="arabicPeriod"/>
            </a:pPr>
            <a:endParaRPr lang="en-US" sz="2000" dirty="0">
              <a:solidFill>
                <a:srgbClr val="1F497D"/>
              </a:solidFill>
              <a:latin typeface="Calibri" pitchFamily="34" charset="0"/>
              <a:cs typeface="mohammad bold art 1" pitchFamily="2" charset="-78"/>
            </a:endParaRPr>
          </a:p>
          <a:p>
            <a:pPr marL="0" indent="0" algn="just" rtl="1">
              <a:buNone/>
            </a:pPr>
            <a:endParaRPr lang="ar-KW" sz="2000" dirty="0">
              <a:solidFill>
                <a:srgbClr val="1F497D"/>
              </a:solidFill>
              <a:latin typeface="Calibri" pitchFamily="34" charset="0"/>
              <a:cs typeface="mohammad bold art 1" pitchFamily="2" charset="-78"/>
            </a:endParaRPr>
          </a:p>
          <a:p>
            <a:pPr marL="0" indent="0" algn="just" rtl="1">
              <a:buNone/>
            </a:pPr>
            <a:endParaRPr lang="ar-KW" sz="2000" dirty="0">
              <a:solidFill>
                <a:srgbClr val="1F497D"/>
              </a:solidFill>
              <a:latin typeface="Calibri" pitchFamily="34" charset="0"/>
              <a:cs typeface="mohammad bold art 1" pitchFamily="2" charset="-78"/>
            </a:endParaRPr>
          </a:p>
          <a:p>
            <a:pPr marL="0" marR="0" indent="0" algn="justLow" rtl="1">
              <a:spcBef>
                <a:spcPts val="0"/>
              </a:spcBef>
              <a:spcAft>
                <a:spcPts val="1000"/>
              </a:spcAft>
              <a:buNone/>
            </a:pPr>
            <a:endParaRPr lang="ar-KW" sz="2000" dirty="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217037"/>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13</a:t>
            </a:fld>
            <a:endParaRPr lang="en-GB" dirty="0"/>
          </a:p>
        </p:txBody>
      </p:sp>
    </p:spTree>
    <p:extLst>
      <p:ext uri="{BB962C8B-B14F-4D97-AF65-F5344CB8AC3E}">
        <p14:creationId xmlns:p14="http://schemas.microsoft.com/office/powerpoint/2010/main" val="1867271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218356"/>
            <a:ext cx="5876925" cy="1143000"/>
          </a:xfrm>
        </p:spPr>
        <p:txBody>
          <a:bodyPr>
            <a:normAutofit/>
          </a:bodyPr>
          <a:lstStyle/>
          <a:p>
            <a:pPr algn="r" rtl="1"/>
            <a:r>
              <a:rPr lang="ar-KW" sz="4200" b="1" dirty="0" smtClean="0">
                <a:solidFill>
                  <a:schemeClr val="tx2"/>
                </a:solidFill>
                <a:cs typeface="mohammad bold art 1" pitchFamily="2" charset="-78"/>
              </a:rPr>
              <a:t>تعديل عرض الاستحواذ</a:t>
            </a:r>
            <a:r>
              <a:rPr lang="ar-KW" sz="4200" dirty="0">
                <a:solidFill>
                  <a:srgbClr val="FF0000"/>
                </a:solidFill>
                <a:latin typeface="Calibri" pitchFamily="34" charset="0"/>
                <a:cs typeface="mohammad bold art 1" pitchFamily="2" charset="-78"/>
              </a:rPr>
              <a:t> *</a:t>
            </a:r>
            <a:endParaRPr lang="en-US" sz="4200" dirty="0">
              <a:solidFill>
                <a:schemeClr val="tx2"/>
              </a:solidFill>
            </a:endParaRPr>
          </a:p>
        </p:txBody>
      </p:sp>
      <p:sp>
        <p:nvSpPr>
          <p:cNvPr id="3" name="Content Placeholder 2"/>
          <p:cNvSpPr>
            <a:spLocks noGrp="1"/>
          </p:cNvSpPr>
          <p:nvPr>
            <p:ph idx="1"/>
          </p:nvPr>
        </p:nvSpPr>
        <p:spPr>
          <a:xfrm>
            <a:off x="419100" y="1361356"/>
            <a:ext cx="8229600" cy="4792806"/>
          </a:xfrm>
          <a:ln w="12700">
            <a:solidFill>
              <a:srgbClr val="D6BA12"/>
            </a:solidFill>
            <a:prstDash val="dashDot"/>
          </a:ln>
        </p:spPr>
        <p:txBody>
          <a:bodyPr>
            <a:noAutofit/>
          </a:bodyPr>
          <a:lstStyle/>
          <a:p>
            <a:pPr lvl="0" algn="justLow" rtl="1">
              <a:lnSpc>
                <a:spcPct val="115000"/>
              </a:lnSpc>
              <a:spcBef>
                <a:spcPts val="0"/>
              </a:spcBef>
              <a:spcAft>
                <a:spcPts val="1000"/>
              </a:spcAft>
              <a:buFont typeface="+mj-lt"/>
              <a:buAutoNum type="arabicPeriod"/>
            </a:pPr>
            <a:endParaRPr lang="en-US" sz="2000" dirty="0">
              <a:solidFill>
                <a:srgbClr val="1F497D"/>
              </a:solidFill>
              <a:latin typeface="Calibri" pitchFamily="34" charset="0"/>
              <a:cs typeface="mohammad bold art 1" pitchFamily="2" charset="-78"/>
            </a:endParaRPr>
          </a:p>
          <a:p>
            <a:pPr marL="0" indent="0" algn="just" rtl="1">
              <a:buNone/>
            </a:pPr>
            <a:endParaRPr lang="ar-KW" sz="2000" dirty="0">
              <a:solidFill>
                <a:srgbClr val="1F497D"/>
              </a:solidFill>
              <a:latin typeface="Calibri" pitchFamily="34" charset="0"/>
              <a:cs typeface="mohammad bold art 1" pitchFamily="2" charset="-78"/>
            </a:endParaRPr>
          </a:p>
          <a:p>
            <a:pPr marL="0" indent="0" algn="just" rtl="1">
              <a:buNone/>
            </a:pPr>
            <a:endParaRPr lang="ar-KW" sz="2000" dirty="0">
              <a:solidFill>
                <a:srgbClr val="1F497D"/>
              </a:solidFill>
              <a:latin typeface="Calibri" pitchFamily="34" charset="0"/>
              <a:cs typeface="mohammad bold art 1" pitchFamily="2" charset="-78"/>
            </a:endParaRPr>
          </a:p>
          <a:p>
            <a:pPr marL="0" marR="0" indent="0" algn="justLow" rtl="1">
              <a:spcBef>
                <a:spcPts val="0"/>
              </a:spcBef>
              <a:spcAft>
                <a:spcPts val="1000"/>
              </a:spcAft>
              <a:buNone/>
            </a:pPr>
            <a:endParaRPr lang="ar-KW" sz="2000" dirty="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217037"/>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14</a:t>
            </a:fld>
            <a:endParaRPr lang="en-GB" dirty="0"/>
          </a:p>
        </p:txBody>
      </p:sp>
      <p:sp>
        <p:nvSpPr>
          <p:cNvPr id="10" name="Pentagon 9"/>
          <p:cNvSpPr/>
          <p:nvPr/>
        </p:nvSpPr>
        <p:spPr>
          <a:xfrm>
            <a:off x="473049" y="1932307"/>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2000" dirty="0">
                <a:solidFill>
                  <a:srgbClr val="1F497D"/>
                </a:solidFill>
                <a:latin typeface="Calibri" pitchFamily="34" charset="0"/>
                <a:cs typeface="mohammad bold art 1" pitchFamily="2" charset="-78"/>
              </a:rPr>
              <a:t>تقديم طلب مسبب للهيئة لتعديل عرض الاستحواذ</a:t>
            </a:r>
          </a:p>
        </p:txBody>
      </p:sp>
      <p:sp>
        <p:nvSpPr>
          <p:cNvPr id="11" name="Pentagon 10"/>
          <p:cNvSpPr/>
          <p:nvPr/>
        </p:nvSpPr>
        <p:spPr>
          <a:xfrm>
            <a:off x="2522402" y="196118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850" dirty="0">
                <a:solidFill>
                  <a:srgbClr val="1F497D"/>
                </a:solidFill>
                <a:latin typeface="Calibri" pitchFamily="34" charset="0"/>
                <a:cs typeface="mohammad bold art 1" pitchFamily="2" charset="-78"/>
              </a:rPr>
              <a:t>إيقاف إجراءات تنفيذ عملية الاستحواذ لمدة عشرة أيام عمل</a:t>
            </a:r>
            <a:endParaRPr lang="en-US" sz="1850" dirty="0">
              <a:solidFill>
                <a:srgbClr val="1F497D"/>
              </a:solidFill>
              <a:latin typeface="Calibri" pitchFamily="34" charset="0"/>
              <a:cs typeface="mohammad bold art 1" pitchFamily="2" charset="-78"/>
            </a:endParaRPr>
          </a:p>
        </p:txBody>
      </p:sp>
      <p:sp>
        <p:nvSpPr>
          <p:cNvPr id="17" name="Rounded Rectangle 16"/>
          <p:cNvSpPr/>
          <p:nvPr/>
        </p:nvSpPr>
        <p:spPr>
          <a:xfrm>
            <a:off x="474965" y="3587276"/>
            <a:ext cx="2058805" cy="243279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lnSpc>
                <a:spcPct val="115000"/>
              </a:lnSpc>
              <a:spcBef>
                <a:spcPts val="0"/>
              </a:spcBef>
              <a:spcAft>
                <a:spcPts val="1000"/>
              </a:spcAft>
            </a:pPr>
            <a:r>
              <a:rPr lang="ar-KW" sz="1700" dirty="0">
                <a:solidFill>
                  <a:srgbClr val="1F497D"/>
                </a:solidFill>
                <a:latin typeface="Calibri" pitchFamily="34" charset="0"/>
                <a:cs typeface="mohammad bold art 1" pitchFamily="2" charset="-78"/>
              </a:rPr>
              <a:t> على أن يكون مستند العرض المعدل مرفقاً بالطلب ولا يجوز نشر مستند العرض قبل موافقة الهيئة عليه.</a:t>
            </a:r>
            <a:endParaRPr lang="en-US" sz="1700" dirty="0">
              <a:solidFill>
                <a:srgbClr val="1F497D"/>
              </a:solidFill>
              <a:latin typeface="Calibri" pitchFamily="34" charset="0"/>
              <a:cs typeface="mohammad bold art 1" pitchFamily="2" charset="-78"/>
            </a:endParaRPr>
          </a:p>
        </p:txBody>
      </p:sp>
      <p:cxnSp>
        <p:nvCxnSpPr>
          <p:cNvPr id="19" name="Straight Arrow Connector 18"/>
          <p:cNvCxnSpPr/>
          <p:nvPr/>
        </p:nvCxnSpPr>
        <p:spPr>
          <a:xfrm>
            <a:off x="1259632" y="3228451"/>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Pentagon 21"/>
          <p:cNvSpPr/>
          <p:nvPr/>
        </p:nvSpPr>
        <p:spPr>
          <a:xfrm>
            <a:off x="4538626" y="196118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850" dirty="0" smtClean="0">
                <a:solidFill>
                  <a:srgbClr val="1F497D"/>
                </a:solidFill>
                <a:latin typeface="Calibri" pitchFamily="34" charset="0"/>
                <a:cs typeface="mohammad bold art 1" pitchFamily="2" charset="-78"/>
              </a:rPr>
              <a:t>صدور قرار الهيئة </a:t>
            </a:r>
            <a:r>
              <a:rPr lang="ar-KW" sz="2000" dirty="0">
                <a:solidFill>
                  <a:srgbClr val="1F497D"/>
                </a:solidFill>
                <a:latin typeface="Calibri" pitchFamily="34" charset="0"/>
                <a:cs typeface="mohammad bold art 1" pitchFamily="2" charset="-78"/>
              </a:rPr>
              <a:t>على مستند </a:t>
            </a:r>
            <a:r>
              <a:rPr lang="ar-KW" sz="1850" dirty="0">
                <a:solidFill>
                  <a:srgbClr val="1F497D"/>
                </a:solidFill>
                <a:latin typeface="Calibri" pitchFamily="34" charset="0"/>
                <a:cs typeface="mohammad bold art 1" pitchFamily="2" charset="-78"/>
              </a:rPr>
              <a:t>العرض المعدل </a:t>
            </a:r>
            <a:endParaRPr lang="en-US" sz="1850" dirty="0">
              <a:solidFill>
                <a:srgbClr val="1F497D"/>
              </a:solidFill>
              <a:latin typeface="Calibri" pitchFamily="34" charset="0"/>
              <a:cs typeface="mohammad bold art 1" pitchFamily="2" charset="-78"/>
            </a:endParaRPr>
          </a:p>
        </p:txBody>
      </p:sp>
      <p:cxnSp>
        <p:nvCxnSpPr>
          <p:cNvPr id="23" name="Straight Arrow Connector 22"/>
          <p:cNvCxnSpPr/>
          <p:nvPr/>
        </p:nvCxnSpPr>
        <p:spPr>
          <a:xfrm>
            <a:off x="5220072" y="3257326"/>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3445231" y="3617366"/>
            <a:ext cx="2829602" cy="243279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lvl="0" algn="ctr" rtl="1">
              <a:lnSpc>
                <a:spcPct val="115000"/>
              </a:lnSpc>
              <a:spcBef>
                <a:spcPts val="0"/>
              </a:spcBef>
              <a:spcAft>
                <a:spcPts val="1000"/>
              </a:spcAft>
            </a:pPr>
            <a:r>
              <a:rPr lang="ar-KW" sz="1700" b="1" u="sng" dirty="0">
                <a:solidFill>
                  <a:srgbClr val="1F497D"/>
                </a:solidFill>
                <a:latin typeface="Calibri" pitchFamily="34" charset="0"/>
                <a:cs typeface="mohammad bold art 1" pitchFamily="2" charset="-78"/>
              </a:rPr>
              <a:t>في حالة رفض الهيئة </a:t>
            </a:r>
            <a:r>
              <a:rPr lang="ar-KW" sz="1700" dirty="0">
                <a:solidFill>
                  <a:srgbClr val="1F497D"/>
                </a:solidFill>
                <a:latin typeface="Calibri" pitchFamily="34" charset="0"/>
                <a:cs typeface="mohammad bold art 1" pitchFamily="2" charset="-78"/>
              </a:rPr>
              <a:t>تعديل مستند العرض، فعلى مقدم العرض استكمال إجراءات تنفيذ عملية الاستحواذ وفقاً لمستند العرض الأصلي، وذلك اعتباراً من اليوم التالي لإعلان الهيئة رفضها لمستند العرض المعدل.</a:t>
            </a:r>
            <a:endParaRPr lang="en-US" sz="1700" dirty="0">
              <a:solidFill>
                <a:srgbClr val="1F497D"/>
              </a:solidFill>
              <a:latin typeface="Calibri" pitchFamily="34" charset="0"/>
              <a:cs typeface="mohammad bold art 1" pitchFamily="2" charset="-78"/>
            </a:endParaRPr>
          </a:p>
        </p:txBody>
      </p:sp>
      <p:cxnSp>
        <p:nvCxnSpPr>
          <p:cNvPr id="25" name="Straight Arrow Connector 24"/>
          <p:cNvCxnSpPr/>
          <p:nvPr/>
        </p:nvCxnSpPr>
        <p:spPr>
          <a:xfrm>
            <a:off x="6553200" y="2596494"/>
            <a:ext cx="276909"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6815101" y="1399141"/>
            <a:ext cx="1719300" cy="474703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lvl="0" algn="justLow" rtl="1">
              <a:lnSpc>
                <a:spcPct val="115000"/>
              </a:lnSpc>
              <a:spcBef>
                <a:spcPts val="0"/>
              </a:spcBef>
              <a:spcAft>
                <a:spcPts val="1000"/>
              </a:spcAft>
            </a:pPr>
            <a:r>
              <a:rPr lang="ar-KW" sz="1700" b="1" u="sng" dirty="0">
                <a:solidFill>
                  <a:srgbClr val="1F497D"/>
                </a:solidFill>
                <a:latin typeface="Calibri" pitchFamily="34" charset="0"/>
                <a:cs typeface="mohammad bold art 1" pitchFamily="2" charset="-78"/>
              </a:rPr>
              <a:t>في حال موافقة الهيئة </a:t>
            </a:r>
            <a:r>
              <a:rPr lang="ar-KW" sz="1700" dirty="0">
                <a:solidFill>
                  <a:srgbClr val="1F497D"/>
                </a:solidFill>
                <a:latin typeface="Calibri" pitchFamily="34" charset="0"/>
                <a:cs typeface="mohammad bold art 1" pitchFamily="2" charset="-78"/>
              </a:rPr>
              <a:t>على مستند العرض المعدل، يعاد فتح باب التجميع في محفظة مدير عملية الاستحواذ، على أن يتم تجميع أسهم الراغبين بالمشاركة في الاستحواذ حتى لو لم يشاركوا في عملية التجميع السابقة. </a:t>
            </a:r>
            <a:endParaRPr lang="en-US" sz="17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3929512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7" grpId="0" animBg="1"/>
      <p:bldP spid="22" grpId="0" animBg="1"/>
      <p:bldP spid="24" grpId="0" animBg="1"/>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669289" y="463262"/>
            <a:ext cx="5876925" cy="1143000"/>
          </a:xfrm>
        </p:spPr>
        <p:txBody>
          <a:bodyPr>
            <a:normAutofit fontScale="90000"/>
          </a:bodyPr>
          <a:lstStyle/>
          <a:p>
            <a:pPr algn="r" rtl="1"/>
            <a:r>
              <a:rPr lang="ar-KW" sz="3500" b="1" dirty="0" smtClean="0">
                <a:solidFill>
                  <a:schemeClr val="tx2"/>
                </a:solidFill>
                <a:cs typeface="mohammad bold art 1" pitchFamily="2" charset="-78"/>
              </a:rPr>
              <a:t>تمديد فترة تجميع</a:t>
            </a:r>
            <a:r>
              <a:rPr lang="ar-KW" sz="3500" b="1" dirty="0">
                <a:solidFill>
                  <a:schemeClr val="tx2"/>
                </a:solidFill>
                <a:cs typeface="mohammad bold art 1" pitchFamily="2" charset="-78"/>
              </a:rPr>
              <a:t> </a:t>
            </a:r>
            <a:r>
              <a:rPr lang="ar-KW" sz="3500" b="1" dirty="0" smtClean="0">
                <a:solidFill>
                  <a:schemeClr val="tx2"/>
                </a:solidFill>
                <a:cs typeface="mohammad bold art 1" pitchFamily="2" charset="-78"/>
              </a:rPr>
              <a:t>الأسهم</a:t>
            </a:r>
            <a:r>
              <a:rPr lang="ar-KW" sz="3600" dirty="0">
                <a:solidFill>
                  <a:srgbClr val="FF0000"/>
                </a:solidFill>
                <a:latin typeface="Calibri" pitchFamily="34" charset="0"/>
                <a:cs typeface="mohammad bold art 1" pitchFamily="2" charset="-78"/>
              </a:rPr>
              <a:t>*</a:t>
            </a:r>
            <a:br>
              <a:rPr lang="ar-KW" sz="3600" dirty="0">
                <a:solidFill>
                  <a:srgbClr val="FF0000"/>
                </a:solidFill>
                <a:latin typeface="Calibri" pitchFamily="34" charset="0"/>
                <a:cs typeface="mohammad bold art 1" pitchFamily="2" charset="-78"/>
              </a:rPr>
            </a:br>
            <a:endParaRPr lang="en-US" sz="3500" dirty="0">
              <a:solidFill>
                <a:schemeClr val="tx2"/>
              </a:solidFill>
            </a:endParaRPr>
          </a:p>
        </p:txBody>
      </p:sp>
      <p:sp>
        <p:nvSpPr>
          <p:cNvPr id="3" name="Content Placeholder 2"/>
          <p:cNvSpPr>
            <a:spLocks noGrp="1"/>
          </p:cNvSpPr>
          <p:nvPr>
            <p:ph idx="1"/>
          </p:nvPr>
        </p:nvSpPr>
        <p:spPr>
          <a:xfrm>
            <a:off x="419100" y="1339618"/>
            <a:ext cx="8229600" cy="4711876"/>
          </a:xfrm>
          <a:ln w="12700">
            <a:solidFill>
              <a:srgbClr val="FFC000"/>
            </a:solidFill>
            <a:prstDash val="dashDot"/>
          </a:ln>
        </p:spPr>
        <p:txBody>
          <a:bodyPr>
            <a:noAutofit/>
          </a:bodyPr>
          <a:lstStyle/>
          <a:p>
            <a:pPr marL="0" lvl="0" indent="0" algn="justLow" rtl="1">
              <a:lnSpc>
                <a:spcPct val="115000"/>
              </a:lnSpc>
              <a:spcBef>
                <a:spcPts val="0"/>
              </a:spcBef>
              <a:spcAft>
                <a:spcPts val="1000"/>
              </a:spcAft>
              <a:buNone/>
            </a:pPr>
            <a:r>
              <a:rPr lang="ar-KW" sz="2300" dirty="0" smtClean="0">
                <a:latin typeface="Calibri" pitchFamily="34" charset="0"/>
                <a:cs typeface="mohammad bold art 1" pitchFamily="2" charset="-78"/>
              </a:rPr>
              <a:t>نصت </a:t>
            </a:r>
            <a:r>
              <a:rPr lang="ar-KW" sz="2300" dirty="0">
                <a:latin typeface="Calibri" pitchFamily="34" charset="0"/>
                <a:cs typeface="mohammad bold art 1" pitchFamily="2" charset="-78"/>
              </a:rPr>
              <a:t>إجراءات تنفيذ عملية الاستحواذ الاختياري </a:t>
            </a:r>
            <a:r>
              <a:rPr lang="ar-KW" sz="2300" dirty="0" smtClean="0">
                <a:latin typeface="Calibri" pitchFamily="34" charset="0"/>
                <a:cs typeface="mohammad bold art 1" pitchFamily="2" charset="-78"/>
              </a:rPr>
              <a:t>على </a:t>
            </a:r>
            <a:r>
              <a:rPr lang="ar-KW" sz="2300" dirty="0">
                <a:latin typeface="Calibri" pitchFamily="34" charset="0"/>
                <a:cs typeface="mohammad bold art 1" pitchFamily="2" charset="-78"/>
              </a:rPr>
              <a:t>تجميع أسهم الراغبين بالمشاركة في عملية الاستحواذ خلال فترة لا تقل عن ثلاثين يوماً (فترة التجميع</a:t>
            </a:r>
            <a:r>
              <a:rPr lang="ar-KW" sz="2300" dirty="0" smtClean="0">
                <a:latin typeface="Calibri" pitchFamily="34" charset="0"/>
                <a:cs typeface="mohammad bold art 1" pitchFamily="2" charset="-78"/>
              </a:rPr>
              <a:t>)، ويجوز </a:t>
            </a:r>
            <a:r>
              <a:rPr lang="ar-KW" sz="2300" dirty="0">
                <a:latin typeface="Calibri" pitchFamily="34" charset="0"/>
                <a:cs typeface="mohammad bold art 1" pitchFamily="2" charset="-78"/>
              </a:rPr>
              <a:t>لمقدم عرض الاستحواذ التقدم للهيئة بطلب تمديد فترة التجميع حسب أحكام المادة (3-4</a:t>
            </a:r>
            <a:r>
              <a:rPr lang="ar-KW" sz="2300" dirty="0" smtClean="0">
                <a:latin typeface="Calibri" pitchFamily="34" charset="0"/>
                <a:cs typeface="mohammad bold art 1" pitchFamily="2" charset="-78"/>
              </a:rPr>
              <a:t>)</a:t>
            </a:r>
            <a:r>
              <a:rPr lang="ar-KW" sz="2300" dirty="0" smtClean="0">
                <a:solidFill>
                  <a:srgbClr val="FF0000"/>
                </a:solidFill>
                <a:latin typeface="Calibri" pitchFamily="34" charset="0"/>
                <a:cs typeface="mohammad bold art 1" pitchFamily="2" charset="-78"/>
              </a:rPr>
              <a:t> </a:t>
            </a:r>
            <a:r>
              <a:rPr lang="ar-KW" sz="2300" dirty="0">
                <a:latin typeface="Calibri" pitchFamily="34" charset="0"/>
                <a:cs typeface="mohammad bold art 1" pitchFamily="2" charset="-78"/>
              </a:rPr>
              <a:t>من الفصل الثالث لكتاب الاندماج والاستحواذ: </a:t>
            </a:r>
            <a:endParaRPr lang="en-US" sz="2300" dirty="0">
              <a:latin typeface="Calibri" pitchFamily="34" charset="0"/>
              <a:cs typeface="mohammad bold art 1" pitchFamily="2" charset="-78"/>
            </a:endParaRPr>
          </a:p>
          <a:p>
            <a:pPr marL="457200" lvl="0" indent="-457200" algn="just" rtl="1">
              <a:buFont typeface="+mj-lt"/>
              <a:buAutoNum type="arabicPeriod"/>
            </a:pPr>
            <a:r>
              <a:rPr lang="ar-KW" sz="2300" dirty="0">
                <a:latin typeface="Calibri" pitchFamily="34" charset="0"/>
                <a:cs typeface="mohammad bold art 1" pitchFamily="2" charset="-78"/>
              </a:rPr>
              <a:t>يجوز لمقدم عرض الاستحواذ التقدم بطلب تمديد فترة التجميع قبل نشر مستند عرض الاستحواذ، وذلك بموجب طلب مسبب يقدم إلى الهيئة يتضمن الجدول الزمني المعدل.</a:t>
            </a:r>
          </a:p>
          <a:p>
            <a:pPr marL="457200" lvl="0" indent="-457200" algn="just" rtl="1">
              <a:buFont typeface="+mj-lt"/>
              <a:buAutoNum type="arabicPeriod"/>
            </a:pPr>
            <a:r>
              <a:rPr lang="ar-KW" sz="2300" dirty="0">
                <a:latin typeface="Calibri" pitchFamily="34" charset="0"/>
                <a:cs typeface="mohammad bold art 1" pitchFamily="2" charset="-78"/>
              </a:rPr>
              <a:t>يجوز لمقدم عرض الاستحواذ التقدم بطلب تمديد فترة التجميع، وذلك في موعد أقصاه خمسة أيام عمل قبل تاريخ انتهاء عملية تجميع أسهم الشركة محل العرض، على أن يتم اتباع الإجراءات الآتية:</a:t>
            </a:r>
          </a:p>
          <a:p>
            <a:pPr marL="457200" lvl="0" indent="-457200" algn="just" rtl="1">
              <a:buFont typeface="+mj-lt"/>
              <a:buAutoNum type="arabicPeriod"/>
            </a:pPr>
            <a:endParaRPr lang="en-US" sz="1050" dirty="0">
              <a:solidFill>
                <a:srgbClr val="1F497D"/>
              </a:solidFill>
              <a:latin typeface="Calibri" pitchFamily="34" charset="0"/>
              <a:cs typeface="mohammad bold art 1" pitchFamily="2" charset="-78"/>
            </a:endParaRPr>
          </a:p>
          <a:p>
            <a:pPr marL="0" indent="0" algn="just" rtl="1">
              <a:buNone/>
            </a:pPr>
            <a:endParaRPr lang="ar-KW" sz="2200" dirty="0">
              <a:solidFill>
                <a:srgbClr val="1F497D"/>
              </a:solidFill>
              <a:latin typeface="Calibri" pitchFamily="34" charset="0"/>
              <a:cs typeface="mohammad bold art 1" pitchFamily="2" charset="-78"/>
            </a:endParaRPr>
          </a:p>
          <a:p>
            <a:pPr marL="0" marR="0" indent="0" algn="justLow" rtl="1">
              <a:spcBef>
                <a:spcPts val="0"/>
              </a:spcBef>
              <a:spcAft>
                <a:spcPts val="1000"/>
              </a:spcAft>
              <a:buNone/>
            </a:pPr>
            <a:endParaRPr lang="ar-KW" sz="2200" dirty="0">
              <a:solidFill>
                <a:srgbClr val="1F497D"/>
              </a:solidFill>
              <a:latin typeface="Calibri" pitchFamily="34" charset="0"/>
              <a:cs typeface="mohammad bold art 1" pitchFamily="2" charset="-78"/>
            </a:endParaRPr>
          </a:p>
        </p:txBody>
      </p: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15</a:t>
            </a:fld>
            <a:endParaRPr lang="en-GB" dirty="0">
              <a:solidFill>
                <a:prstClr val="black">
                  <a:tint val="75000"/>
                </a:prstClr>
              </a:solidFill>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6217037"/>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986920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500" b="1" dirty="0" smtClean="0">
                <a:solidFill>
                  <a:schemeClr val="tx2"/>
                </a:solidFill>
                <a:cs typeface="mohammad bold art 1" pitchFamily="2" charset="-78"/>
              </a:rPr>
              <a:t>تمديد فترة تجميع</a:t>
            </a:r>
            <a:r>
              <a:rPr lang="ar-KW" sz="3500" b="1" dirty="0">
                <a:solidFill>
                  <a:schemeClr val="tx2"/>
                </a:solidFill>
                <a:cs typeface="mohammad bold art 1" pitchFamily="2" charset="-78"/>
              </a:rPr>
              <a:t> </a:t>
            </a:r>
            <a:r>
              <a:rPr lang="ar-KW" sz="3500" b="1" dirty="0" smtClean="0">
                <a:solidFill>
                  <a:schemeClr val="tx2"/>
                </a:solidFill>
                <a:cs typeface="mohammad bold art 1" pitchFamily="2" charset="-78"/>
              </a:rPr>
              <a:t>الأسهم</a:t>
            </a:r>
            <a:r>
              <a:rPr lang="ar-KW" sz="3200" dirty="0">
                <a:solidFill>
                  <a:srgbClr val="FF0000"/>
                </a:solidFill>
                <a:latin typeface="Calibri" pitchFamily="34" charset="0"/>
                <a:cs typeface="mohammad bold art 1" pitchFamily="2" charset="-78"/>
              </a:rPr>
              <a:t> *</a:t>
            </a:r>
            <a:endParaRPr lang="en-US" sz="3500" dirty="0">
              <a:solidFill>
                <a:schemeClr val="tx2"/>
              </a:solidFill>
            </a:endParaRPr>
          </a:p>
        </p:txBody>
      </p:sp>
      <p:sp>
        <p:nvSpPr>
          <p:cNvPr id="3" name="Content Placeholder 2"/>
          <p:cNvSpPr>
            <a:spLocks noGrp="1"/>
          </p:cNvSpPr>
          <p:nvPr>
            <p:ph idx="1"/>
          </p:nvPr>
        </p:nvSpPr>
        <p:spPr>
          <a:xfrm>
            <a:off x="419100" y="1292664"/>
            <a:ext cx="8229600" cy="4814544"/>
          </a:xfrm>
          <a:ln w="12700">
            <a:solidFill>
              <a:srgbClr val="D6BA12"/>
            </a:solidFill>
            <a:prstDash val="dashDot"/>
          </a:ln>
        </p:spPr>
        <p:txBody>
          <a:bodyPr>
            <a:noAutofit/>
          </a:bodyPr>
          <a:lstStyle/>
          <a:p>
            <a:pPr marL="0" indent="0" algn="just" rtl="1">
              <a:buNone/>
            </a:pPr>
            <a:endParaRPr lang="ar-KW" sz="2000" dirty="0" smtClean="0">
              <a:solidFill>
                <a:srgbClr val="1F497D"/>
              </a:solidFill>
              <a:latin typeface="Calibri" pitchFamily="34" charset="0"/>
              <a:cs typeface="mohammad bold art 1" pitchFamily="2" charset="-78"/>
            </a:endParaRPr>
          </a:p>
          <a:p>
            <a:pPr marL="0" indent="0" algn="just" rtl="1">
              <a:buNone/>
            </a:pPr>
            <a:endParaRPr lang="ar-KW" sz="2000" dirty="0">
              <a:solidFill>
                <a:srgbClr val="1F497D"/>
              </a:solidFill>
              <a:latin typeface="Calibri" pitchFamily="34" charset="0"/>
              <a:cs typeface="mohammad bold art 1" pitchFamily="2" charset="-78"/>
            </a:endParaRPr>
          </a:p>
          <a:p>
            <a:pPr marL="0" marR="0" indent="0" algn="justLow" rtl="1">
              <a:spcBef>
                <a:spcPts val="0"/>
              </a:spcBef>
              <a:spcAft>
                <a:spcPts val="1000"/>
              </a:spcAft>
              <a:buNone/>
            </a:pPr>
            <a:endParaRPr lang="ar-KW" sz="2000" dirty="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210344"/>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217037"/>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16287" y="1137581"/>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16</a:t>
            </a:fld>
            <a:endParaRPr lang="en-GB" dirty="0"/>
          </a:p>
        </p:txBody>
      </p:sp>
      <p:sp>
        <p:nvSpPr>
          <p:cNvPr id="14" name="Pentagon 13"/>
          <p:cNvSpPr/>
          <p:nvPr/>
        </p:nvSpPr>
        <p:spPr>
          <a:xfrm>
            <a:off x="473049" y="1932307"/>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1650" dirty="0">
                <a:solidFill>
                  <a:srgbClr val="1F497D"/>
                </a:solidFill>
                <a:latin typeface="Calibri" pitchFamily="34" charset="0"/>
                <a:cs typeface="mohammad bold art 1" pitchFamily="2" charset="-78"/>
              </a:rPr>
              <a:t>يقوم مقدم عرض الاستحواذ بتقديم طلب مسبب للهيئة لتمديد فترة التجميع</a:t>
            </a:r>
          </a:p>
        </p:txBody>
      </p:sp>
      <p:sp>
        <p:nvSpPr>
          <p:cNvPr id="15" name="Pentagon 14"/>
          <p:cNvSpPr/>
          <p:nvPr/>
        </p:nvSpPr>
        <p:spPr>
          <a:xfrm>
            <a:off x="2522402" y="196118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650" dirty="0">
                <a:solidFill>
                  <a:srgbClr val="1F497D"/>
                </a:solidFill>
                <a:latin typeface="Calibri" pitchFamily="34" charset="0"/>
                <a:cs typeface="mohammad bold art 1" pitchFamily="2" charset="-78"/>
              </a:rPr>
              <a:t>تخطر الهيئة مقدم العرض بموافقتها على تمديد فترة التجميع</a:t>
            </a:r>
            <a:endParaRPr lang="en-US" sz="1650" dirty="0">
              <a:solidFill>
                <a:srgbClr val="1F497D"/>
              </a:solidFill>
              <a:latin typeface="Calibri" pitchFamily="34" charset="0"/>
              <a:cs typeface="mohammad bold art 1" pitchFamily="2" charset="-78"/>
            </a:endParaRPr>
          </a:p>
        </p:txBody>
      </p:sp>
      <p:sp>
        <p:nvSpPr>
          <p:cNvPr id="16" name="Rounded Rectangle 15"/>
          <p:cNvSpPr/>
          <p:nvPr/>
        </p:nvSpPr>
        <p:spPr>
          <a:xfrm>
            <a:off x="474966" y="3587276"/>
            <a:ext cx="2014308" cy="243279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lnSpc>
                <a:spcPct val="115000"/>
              </a:lnSpc>
              <a:spcBef>
                <a:spcPts val="0"/>
              </a:spcBef>
              <a:spcAft>
                <a:spcPts val="1000"/>
              </a:spcAft>
            </a:pPr>
            <a:r>
              <a:rPr lang="ar-KW" sz="1650" dirty="0">
                <a:solidFill>
                  <a:srgbClr val="1F497D"/>
                </a:solidFill>
                <a:latin typeface="Calibri" pitchFamily="34" charset="0"/>
                <a:cs typeface="mohammad bold art 1" pitchFamily="2" charset="-78"/>
              </a:rPr>
              <a:t>على أن يرفق الجدول الزمني المعدل لمستند عرض الاستحواذ</a:t>
            </a:r>
            <a:endParaRPr lang="en-US" sz="1650" dirty="0">
              <a:solidFill>
                <a:srgbClr val="1F497D"/>
              </a:solidFill>
              <a:latin typeface="Calibri" pitchFamily="34" charset="0"/>
              <a:cs typeface="mohammad bold art 1" pitchFamily="2" charset="-78"/>
            </a:endParaRPr>
          </a:p>
        </p:txBody>
      </p:sp>
      <p:cxnSp>
        <p:nvCxnSpPr>
          <p:cNvPr id="17" name="Straight Arrow Connector 16"/>
          <p:cNvCxnSpPr/>
          <p:nvPr/>
        </p:nvCxnSpPr>
        <p:spPr>
          <a:xfrm>
            <a:off x="1475656" y="3228451"/>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Pentagon 17"/>
          <p:cNvSpPr/>
          <p:nvPr/>
        </p:nvSpPr>
        <p:spPr>
          <a:xfrm>
            <a:off x="4538626" y="196118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850" dirty="0" smtClean="0">
                <a:solidFill>
                  <a:srgbClr val="1F497D"/>
                </a:solidFill>
                <a:latin typeface="Calibri" pitchFamily="34" charset="0"/>
                <a:cs typeface="mohammad bold art 1" pitchFamily="2" charset="-78"/>
              </a:rPr>
              <a:t>صدور قرار الهيئة</a:t>
            </a:r>
            <a:endParaRPr lang="en-US" sz="1850" dirty="0">
              <a:solidFill>
                <a:srgbClr val="1F497D"/>
              </a:solidFill>
              <a:latin typeface="Calibri" pitchFamily="34" charset="0"/>
              <a:cs typeface="mohammad bold art 1" pitchFamily="2" charset="-78"/>
            </a:endParaRPr>
          </a:p>
        </p:txBody>
      </p:sp>
      <p:cxnSp>
        <p:nvCxnSpPr>
          <p:cNvPr id="21" name="Straight Arrow Connector 20"/>
          <p:cNvCxnSpPr/>
          <p:nvPr/>
        </p:nvCxnSpPr>
        <p:spPr>
          <a:xfrm>
            <a:off x="5220072" y="3257326"/>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Rounded Rectangle 21"/>
          <p:cNvSpPr/>
          <p:nvPr/>
        </p:nvSpPr>
        <p:spPr>
          <a:xfrm>
            <a:off x="3445231" y="3617366"/>
            <a:ext cx="2829602" cy="243279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lvl="0" algn="justLow" rtl="1">
              <a:lnSpc>
                <a:spcPct val="115000"/>
              </a:lnSpc>
              <a:spcBef>
                <a:spcPts val="0"/>
              </a:spcBef>
              <a:spcAft>
                <a:spcPts val="600"/>
              </a:spcAft>
            </a:pPr>
            <a:r>
              <a:rPr lang="ar-KW" sz="1700" b="1" u="sng" dirty="0">
                <a:solidFill>
                  <a:srgbClr val="1F497D"/>
                </a:solidFill>
                <a:latin typeface="Calibri" pitchFamily="34" charset="0"/>
                <a:cs typeface="mohammad bold art 1" pitchFamily="2" charset="-78"/>
              </a:rPr>
              <a:t>في حالة رفض </a:t>
            </a:r>
            <a:r>
              <a:rPr lang="ar-KW" sz="1700" b="1" u="sng" dirty="0" smtClean="0">
                <a:solidFill>
                  <a:srgbClr val="1F497D"/>
                </a:solidFill>
                <a:latin typeface="Calibri" pitchFamily="34" charset="0"/>
                <a:cs typeface="mohammad bold art 1" pitchFamily="2" charset="-78"/>
              </a:rPr>
              <a:t>الهيئة،</a:t>
            </a:r>
            <a:r>
              <a:rPr lang="ar-KW" sz="1700" dirty="0" smtClean="0">
                <a:solidFill>
                  <a:srgbClr val="1F497D"/>
                </a:solidFill>
                <a:latin typeface="Calibri" pitchFamily="34" charset="0"/>
                <a:cs typeface="mohammad bold art 1" pitchFamily="2" charset="-78"/>
              </a:rPr>
              <a:t> </a:t>
            </a:r>
            <a:r>
              <a:rPr lang="ar-KW" sz="1700" dirty="0">
                <a:solidFill>
                  <a:srgbClr val="1F497D"/>
                </a:solidFill>
                <a:latin typeface="Calibri" pitchFamily="34" charset="0"/>
                <a:cs typeface="mohammad bold art 1" pitchFamily="2" charset="-78"/>
              </a:rPr>
              <a:t>يقوم مقدم العرض باتباع الجدول الزمني الأصلي</a:t>
            </a:r>
            <a:r>
              <a:rPr lang="ar-KW" sz="1600" dirty="0">
                <a:latin typeface="Calibri" pitchFamily="34" charset="0"/>
                <a:cs typeface="mohammad bold art 1" pitchFamily="2" charset="-78"/>
              </a:rPr>
              <a:t>.</a:t>
            </a:r>
            <a:endParaRPr lang="en-US" sz="1600" dirty="0">
              <a:latin typeface="Calibri" pitchFamily="34" charset="0"/>
              <a:cs typeface="mohammad bold art 1" pitchFamily="2" charset="-78"/>
            </a:endParaRPr>
          </a:p>
        </p:txBody>
      </p:sp>
      <p:cxnSp>
        <p:nvCxnSpPr>
          <p:cNvPr id="23" name="Straight Arrow Connector 22"/>
          <p:cNvCxnSpPr/>
          <p:nvPr/>
        </p:nvCxnSpPr>
        <p:spPr>
          <a:xfrm>
            <a:off x="6553200" y="2596494"/>
            <a:ext cx="276909"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6815100" y="1399141"/>
            <a:ext cx="1833599" cy="474703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lvl="0" algn="justLow" rtl="1">
              <a:lnSpc>
                <a:spcPct val="115000"/>
              </a:lnSpc>
              <a:spcBef>
                <a:spcPts val="0"/>
              </a:spcBef>
              <a:spcAft>
                <a:spcPts val="1000"/>
              </a:spcAft>
            </a:pPr>
            <a:r>
              <a:rPr lang="ar-KW" sz="1700" b="1" u="sng" dirty="0">
                <a:solidFill>
                  <a:srgbClr val="1F497D"/>
                </a:solidFill>
                <a:latin typeface="Calibri" pitchFamily="34" charset="0"/>
                <a:cs typeface="mohammad bold art 1" pitchFamily="2" charset="-78"/>
              </a:rPr>
              <a:t>في حال موافقة </a:t>
            </a:r>
            <a:r>
              <a:rPr lang="ar-KW" sz="1700" b="1" u="sng" dirty="0" smtClean="0">
                <a:solidFill>
                  <a:srgbClr val="1F497D"/>
                </a:solidFill>
                <a:latin typeface="Calibri" pitchFamily="34" charset="0"/>
                <a:cs typeface="mohammad bold art 1" pitchFamily="2" charset="-78"/>
              </a:rPr>
              <a:t>الهيئة،</a:t>
            </a:r>
            <a:r>
              <a:rPr lang="ar-KW" sz="1700" dirty="0" smtClean="0">
                <a:solidFill>
                  <a:srgbClr val="1F497D"/>
                </a:solidFill>
                <a:latin typeface="Calibri" pitchFamily="34" charset="0"/>
                <a:cs typeface="mohammad bold art 1" pitchFamily="2" charset="-78"/>
              </a:rPr>
              <a:t> يقوم </a:t>
            </a:r>
            <a:r>
              <a:rPr lang="ar-KW" sz="1700" dirty="0">
                <a:solidFill>
                  <a:srgbClr val="1F497D"/>
                </a:solidFill>
                <a:latin typeface="Calibri" pitchFamily="34" charset="0"/>
                <a:cs typeface="mohammad bold art 1" pitchFamily="2" charset="-78"/>
              </a:rPr>
              <a:t>مقدم عرض الاستحواذ بالإعلان عن تمديد فترة التجميع ونشر الجدول الزمني المُحدث، وذلك باستخدام آلية الإعلان المنصوص عليها في </a:t>
            </a:r>
            <a:r>
              <a:rPr lang="ar-KW" sz="1700" dirty="0" smtClean="0">
                <a:solidFill>
                  <a:srgbClr val="1F497D"/>
                </a:solidFill>
                <a:latin typeface="Calibri" pitchFamily="34" charset="0"/>
                <a:cs typeface="mohammad bold art 1" pitchFamily="2" charset="-78"/>
              </a:rPr>
              <a:t>المادة</a:t>
            </a:r>
            <a:r>
              <a:rPr lang="ar-KW" sz="1700" dirty="0" smtClean="0">
                <a:solidFill>
                  <a:srgbClr val="1F497D"/>
                </a:solidFill>
                <a:latin typeface="Calibri" pitchFamily="34" charset="0"/>
                <a:cs typeface="mohammad bold art 1" pitchFamily="2" charset="-78"/>
                <a:hlinkClick r:id="rId5" action="ppaction://hlinkfile"/>
              </a:rPr>
              <a:t> </a:t>
            </a:r>
            <a:r>
              <a:rPr lang="ar-KW" sz="1700" dirty="0">
                <a:solidFill>
                  <a:srgbClr val="1F497D"/>
                </a:solidFill>
                <a:latin typeface="Calibri" pitchFamily="34" charset="0"/>
                <a:cs typeface="mohammad bold art 1" pitchFamily="2" charset="-78"/>
                <a:hlinkClick r:id="rId5" action="ppaction://hlinkfile"/>
              </a:rPr>
              <a:t>(3-3-9)</a:t>
            </a:r>
            <a:endParaRPr lang="en-US" sz="17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169187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animBg="1"/>
      <p:bldP spid="22" grpId="0" animBg="1"/>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ثالثاً: </a:t>
            </a:r>
          </a:p>
          <a:p>
            <a:pPr marL="0" lvl="0" indent="0" algn="ctr" rtl="1" fontAlgn="base">
              <a:spcBef>
                <a:spcPct val="0"/>
              </a:spcBef>
              <a:spcAft>
                <a:spcPts val="600"/>
              </a:spcAft>
              <a:buNone/>
            </a:pPr>
            <a:r>
              <a:rPr lang="ar-KW" sz="5400" dirty="0" smtClean="0">
                <a:latin typeface="Calibri" pitchFamily="34" charset="0"/>
                <a:cs typeface="mohammad bold art 1" pitchFamily="2" charset="-78"/>
              </a:rPr>
              <a:t>أحكام الاستحواذ الاختياري</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17</a:t>
            </a:fld>
            <a:endParaRPr lang="en-GB" dirty="0">
              <a:solidFill>
                <a:prstClr val="black">
                  <a:tint val="75000"/>
                </a:prstClr>
              </a:solidFill>
            </a:endParaRPr>
          </a:p>
        </p:txBody>
      </p:sp>
    </p:spTree>
    <p:extLst>
      <p:ext uri="{BB962C8B-B14F-4D97-AF65-F5344CB8AC3E}">
        <p14:creationId xmlns:p14="http://schemas.microsoft.com/office/powerpoint/2010/main" val="186218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أحكام الاستحواذ الاختياري</a:t>
            </a:r>
            <a:endParaRPr lang="en-US" sz="3200" dirty="0">
              <a:solidFill>
                <a:schemeClr val="tx2"/>
              </a:solidFill>
            </a:endParaRPr>
          </a:p>
        </p:txBody>
      </p:sp>
      <p:sp>
        <p:nvSpPr>
          <p:cNvPr id="3" name="Content Placeholder 2"/>
          <p:cNvSpPr>
            <a:spLocks noGrp="1"/>
          </p:cNvSpPr>
          <p:nvPr>
            <p:ph idx="1"/>
          </p:nvPr>
        </p:nvSpPr>
        <p:spPr>
          <a:xfrm>
            <a:off x="419100" y="1324562"/>
            <a:ext cx="8229600" cy="4695868"/>
          </a:xfrm>
          <a:ln w="12700">
            <a:solidFill>
              <a:srgbClr val="FFC000"/>
            </a:solidFill>
            <a:prstDash val="dashDot"/>
          </a:ln>
        </p:spPr>
        <p:txBody>
          <a:bodyPr>
            <a:noAutofit/>
          </a:bodyPr>
          <a:lstStyle/>
          <a:p>
            <a:pPr marL="0" indent="0" algn="just" rtl="1">
              <a:buNone/>
            </a:pPr>
            <a:endParaRPr lang="ar-KW" sz="2400" dirty="0" smtClean="0">
              <a:latin typeface="Calibri" pitchFamily="34" charset="0"/>
              <a:cs typeface="mohammad bold art 1" pitchFamily="2" charset="-78"/>
            </a:endParaRPr>
          </a:p>
          <a:p>
            <a:pPr marL="0" indent="0" algn="just" rtl="1">
              <a:buNone/>
            </a:pPr>
            <a:r>
              <a:rPr lang="ar-KW" sz="2400" dirty="0" smtClean="0">
                <a:latin typeface="Calibri" pitchFamily="34" charset="0"/>
                <a:cs typeface="mohammad bold art 1" pitchFamily="2" charset="-78"/>
              </a:rPr>
              <a:t>نصت </a:t>
            </a:r>
            <a:r>
              <a:rPr lang="ar-KW" sz="2400" dirty="0">
                <a:latin typeface="Calibri" pitchFamily="34" charset="0"/>
                <a:cs typeface="mohammad bold art 1" pitchFamily="2" charset="-78"/>
              </a:rPr>
              <a:t>المادة </a:t>
            </a:r>
            <a:r>
              <a:rPr lang="ar-KW" sz="2400" dirty="0" smtClean="0">
                <a:latin typeface="Calibri" pitchFamily="34" charset="0"/>
                <a:cs typeface="mohammad bold art 1" pitchFamily="2" charset="-78"/>
              </a:rPr>
              <a:t>(3-7-1) من الكتاب التاسع من اللائحة </a:t>
            </a:r>
            <a:r>
              <a:rPr lang="ar-KW" sz="2400" dirty="0">
                <a:latin typeface="Calibri" pitchFamily="34" charset="0"/>
                <a:cs typeface="mohammad bold art 1" pitchFamily="2" charset="-78"/>
              </a:rPr>
              <a:t>التنفيذية للقانون رقم 7 لسنة 2010 </a:t>
            </a:r>
            <a:r>
              <a:rPr lang="ar-KW" sz="2400" dirty="0" smtClean="0">
                <a:latin typeface="Calibri" pitchFamily="34" charset="0"/>
                <a:cs typeface="mohammad bold art 1" pitchFamily="2" charset="-78"/>
              </a:rPr>
              <a:t>وتعديلاته على الآتي: </a:t>
            </a:r>
            <a:r>
              <a:rPr lang="ar-KW" sz="2400" dirty="0">
                <a:solidFill>
                  <a:srgbClr val="C00000"/>
                </a:solidFill>
                <a:latin typeface="Calibri" pitchFamily="34" charset="0"/>
                <a:cs typeface="mohammad bold art 1" pitchFamily="2" charset="-78"/>
              </a:rPr>
              <a:t>*</a:t>
            </a:r>
            <a:endParaRPr lang="ar-KW" sz="2400" dirty="0" smtClean="0">
              <a:latin typeface="Calibri" pitchFamily="34" charset="0"/>
              <a:cs typeface="mohammad bold art 1" pitchFamily="2" charset="-78"/>
            </a:endParaRPr>
          </a:p>
          <a:p>
            <a:pPr marL="0" indent="0" algn="just" rtl="1">
              <a:buNone/>
            </a:pPr>
            <a:endParaRPr lang="ar-KW" sz="2400" dirty="0">
              <a:latin typeface="Calibri" pitchFamily="34" charset="0"/>
              <a:cs typeface="mohammad bold art 1" pitchFamily="2" charset="-78"/>
            </a:endParaRPr>
          </a:p>
          <a:p>
            <a:pPr marL="0" marR="0" indent="0" algn="justLow" rtl="1">
              <a:lnSpc>
                <a:spcPct val="115000"/>
              </a:lnSpc>
              <a:spcBef>
                <a:spcPts val="0"/>
              </a:spcBef>
              <a:spcAft>
                <a:spcPts val="1000"/>
              </a:spcAft>
              <a:buNone/>
              <a:tabLst>
                <a:tab pos="121920" algn="l"/>
              </a:tabLst>
            </a:pPr>
            <a:r>
              <a:rPr lang="ar-KW" sz="2400" dirty="0">
                <a:latin typeface="Calibri" pitchFamily="34" charset="0"/>
                <a:cs typeface="mohammad bold art 1" pitchFamily="2" charset="-78"/>
              </a:rPr>
              <a:t>"</a:t>
            </a:r>
            <a:r>
              <a:rPr lang="ar-KW" sz="2400" u="sng" dirty="0">
                <a:latin typeface="Calibri" pitchFamily="34" charset="0"/>
                <a:cs typeface="mohammad bold art 1" pitchFamily="2" charset="-78"/>
              </a:rPr>
              <a:t>يلتزم</a:t>
            </a:r>
            <a:r>
              <a:rPr lang="ar-KW" sz="2400" dirty="0">
                <a:latin typeface="Calibri" pitchFamily="34" charset="0"/>
                <a:cs typeface="mohammad bold art 1" pitchFamily="2" charset="-78"/>
              </a:rPr>
              <a:t> مقدم العرض </a:t>
            </a:r>
            <a:r>
              <a:rPr lang="ar-KW" sz="2400" u="sng" dirty="0">
                <a:latin typeface="Calibri" pitchFamily="34" charset="0"/>
                <a:cs typeface="mohammad bold art 1" pitchFamily="2" charset="-78"/>
              </a:rPr>
              <a:t>بإخطار الهيئة </a:t>
            </a:r>
            <a:r>
              <a:rPr lang="ar-KW" sz="2400" dirty="0">
                <a:latin typeface="Calibri" pitchFamily="34" charset="0"/>
                <a:cs typeface="mohammad bold art 1" pitchFamily="2" charset="-78"/>
              </a:rPr>
              <a:t>بأي </a:t>
            </a:r>
            <a:r>
              <a:rPr lang="ar-KW" sz="2400" b="1" u="sng" dirty="0">
                <a:latin typeface="Calibri" pitchFamily="34" charset="0"/>
                <a:cs typeface="mohammad bold art 1" pitchFamily="2" charset="-78"/>
              </a:rPr>
              <a:t>اتفاق أولي</a:t>
            </a:r>
            <a:r>
              <a:rPr lang="ar-KW" sz="2400" dirty="0">
                <a:latin typeface="Calibri" pitchFamily="34" charset="0"/>
                <a:cs typeface="mohammad bold art 1" pitchFamily="2" charset="-78"/>
              </a:rPr>
              <a:t> بشأن عرض الاستحواذ على شركة مدرجة، وذلك </a:t>
            </a:r>
            <a:r>
              <a:rPr lang="ar-KW" sz="2400" u="sng" dirty="0">
                <a:latin typeface="Calibri" pitchFamily="34" charset="0"/>
                <a:cs typeface="mohammad bold art 1" pitchFamily="2" charset="-78"/>
              </a:rPr>
              <a:t>قبل الإفصاح عنه في البورصة</a:t>
            </a:r>
            <a:r>
              <a:rPr lang="ar-KW" sz="2400" dirty="0">
                <a:latin typeface="Calibri" pitchFamily="34" charset="0"/>
                <a:cs typeface="mohammad bold art 1" pitchFamily="2" charset="-78"/>
              </a:rPr>
              <a:t>، ويرفق بهذا </a:t>
            </a:r>
            <a:r>
              <a:rPr lang="ar-KW" sz="2400" u="sng" dirty="0">
                <a:latin typeface="Calibri" pitchFamily="34" charset="0"/>
                <a:cs typeface="mohammad bold art 1" pitchFamily="2" charset="-78"/>
              </a:rPr>
              <a:t>الإخطار</a:t>
            </a:r>
            <a:r>
              <a:rPr lang="ar-KW" sz="2400" dirty="0">
                <a:latin typeface="Calibri" pitchFamily="34" charset="0"/>
                <a:cs typeface="mohammad bold art 1" pitchFamily="2" charset="-78"/>
              </a:rPr>
              <a:t> تعهداً بالمضي قدماً في العرض وأنه قد اتخذ كافة التدابير الضرورية للاستمرار في عملية الاستحواذ، وأنه في حال تراجعه لأسباب لا تقبلها الهيئة فإنه يتحمل المسؤولية عن الأضرار التي قد تلحق بأي شخص نتيجة هذا التراجع. ويجوز للهيئة أن تلزم مقدم العرض بتقديم أي ضمانات للتأكد من جدية مقدم العرض</a:t>
            </a:r>
            <a:r>
              <a:rPr lang="ar-KW" sz="2400" dirty="0" smtClean="0">
                <a:latin typeface="Calibri" pitchFamily="34" charset="0"/>
                <a:cs typeface="mohammad bold art 1" pitchFamily="2" charset="-78"/>
              </a:rPr>
              <a:t>."</a:t>
            </a:r>
            <a:endParaRPr lang="en-US" sz="2400"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37859"/>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18</a:t>
            </a:fld>
            <a:endParaRPr lang="en-GB" dirty="0"/>
          </a:p>
        </p:txBody>
      </p:sp>
    </p:spTree>
    <p:extLst>
      <p:ext uri="{BB962C8B-B14F-4D97-AF65-F5344CB8AC3E}">
        <p14:creationId xmlns:p14="http://schemas.microsoft.com/office/powerpoint/2010/main" val="2686249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8452" y="47921"/>
            <a:ext cx="5876925" cy="1143000"/>
          </a:xfrm>
        </p:spPr>
        <p:txBody>
          <a:bodyPr>
            <a:noAutofit/>
          </a:bodyPr>
          <a:lstStyle/>
          <a:p>
            <a:pPr algn="r" rtl="1"/>
            <a:r>
              <a:rPr lang="ar-KW" sz="3200" b="1" dirty="0">
                <a:solidFill>
                  <a:schemeClr val="tx2"/>
                </a:solidFill>
                <a:cs typeface="mohammad bold art 1" pitchFamily="2" charset="-78"/>
              </a:rPr>
              <a:t>الانسحاب من الاستحواذ</a:t>
            </a:r>
            <a:br>
              <a:rPr lang="ar-KW" sz="3200" b="1" dirty="0">
                <a:solidFill>
                  <a:schemeClr val="tx2"/>
                </a:solidFill>
                <a:cs typeface="mohammad bold art 1" pitchFamily="2" charset="-78"/>
              </a:rPr>
            </a:br>
            <a:r>
              <a:rPr lang="ar-KW" sz="3200" b="1" dirty="0">
                <a:solidFill>
                  <a:schemeClr val="tx2"/>
                </a:solidFill>
                <a:cs typeface="mohammad bold art 1" pitchFamily="2" charset="-78"/>
              </a:rPr>
              <a:t> الاختياري</a:t>
            </a:r>
            <a:endParaRPr lang="en-US" sz="3200" b="1" dirty="0">
              <a:solidFill>
                <a:schemeClr val="tx2"/>
              </a:solidFill>
              <a:cs typeface="mohammad bold art 1" pitchFamily="2" charset="-78"/>
            </a:endParaRPr>
          </a:p>
        </p:txBody>
      </p:sp>
      <p:sp>
        <p:nvSpPr>
          <p:cNvPr id="3" name="Content Placeholder 2"/>
          <p:cNvSpPr>
            <a:spLocks noGrp="1"/>
          </p:cNvSpPr>
          <p:nvPr>
            <p:ph idx="1"/>
          </p:nvPr>
        </p:nvSpPr>
        <p:spPr>
          <a:xfrm>
            <a:off x="419100" y="1329603"/>
            <a:ext cx="8229600" cy="4742012"/>
          </a:xfrm>
          <a:ln w="12700">
            <a:solidFill>
              <a:srgbClr val="FFC000"/>
            </a:solidFill>
            <a:prstDash val="dashDot"/>
          </a:ln>
        </p:spPr>
        <p:txBody>
          <a:bodyPr>
            <a:noAutofit/>
          </a:bodyPr>
          <a:lstStyle/>
          <a:p>
            <a:pPr marL="0" indent="0" algn="justLow" rtl="1">
              <a:lnSpc>
                <a:spcPct val="115000"/>
              </a:lnSpc>
              <a:spcBef>
                <a:spcPts val="0"/>
              </a:spcBef>
              <a:spcAft>
                <a:spcPts val="1000"/>
              </a:spcAft>
              <a:buNone/>
              <a:tabLst>
                <a:tab pos="121920" algn="l"/>
              </a:tabLst>
            </a:pPr>
            <a:r>
              <a:rPr lang="ar-KW" sz="2000" dirty="0">
                <a:latin typeface="Calibri" pitchFamily="34" charset="0"/>
                <a:cs typeface="mohammad bold art 1" pitchFamily="2" charset="-78"/>
              </a:rPr>
              <a:t>استنادا إلى أحكام المادة </a:t>
            </a:r>
            <a:r>
              <a:rPr lang="ar-KW" sz="2000" dirty="0" smtClean="0">
                <a:latin typeface="Calibri" pitchFamily="34" charset="0"/>
                <a:cs typeface="mohammad bold art 1" pitchFamily="2" charset="-78"/>
              </a:rPr>
              <a:t>(3-7-2) من الفصل الثالث للكتاب التاسع: </a:t>
            </a:r>
          </a:p>
          <a:p>
            <a:pPr marL="0" marR="0" indent="0" algn="justLow" rtl="1">
              <a:lnSpc>
                <a:spcPct val="115000"/>
              </a:lnSpc>
              <a:spcBef>
                <a:spcPts val="0"/>
              </a:spcBef>
              <a:spcAft>
                <a:spcPts val="1000"/>
              </a:spcAft>
              <a:buNone/>
              <a:tabLst>
                <a:tab pos="121920" algn="l"/>
              </a:tabLst>
            </a:pPr>
            <a:r>
              <a:rPr lang="ar-KW" sz="2000" dirty="0" smtClean="0">
                <a:latin typeface="Calibri" pitchFamily="34" charset="0"/>
                <a:cs typeface="mohammad bold art 1" pitchFamily="2" charset="-78"/>
              </a:rPr>
              <a:t>ل</a:t>
            </a:r>
            <a:r>
              <a:rPr lang="ar-KW" sz="2000" u="sng" dirty="0" smtClean="0">
                <a:latin typeface="Calibri" pitchFamily="34" charset="0"/>
                <a:cs typeface="mohammad bold art 1" pitchFamily="2" charset="-78"/>
              </a:rPr>
              <a:t>ا يجوز الانسحاب </a:t>
            </a:r>
            <a:r>
              <a:rPr lang="ar-KW" sz="2000" dirty="0" smtClean="0">
                <a:latin typeface="Calibri" pitchFamily="34" charset="0"/>
                <a:cs typeface="mohammad bold art 1" pitchFamily="2" charset="-78"/>
              </a:rPr>
              <a:t>من تنفيذ عملية الاستحواذ الاختياري بعد الإفصاح في البورصة عن الاتفاق الأولي </a:t>
            </a:r>
            <a:r>
              <a:rPr lang="ar-KW" sz="2000" b="1" u="sng" dirty="0" smtClean="0">
                <a:latin typeface="Calibri" pitchFamily="34" charset="0"/>
                <a:cs typeface="mohammad bold art 1" pitchFamily="2" charset="-78"/>
              </a:rPr>
              <a:t>إلا في الحالات التالية</a:t>
            </a:r>
            <a:r>
              <a:rPr lang="ar-KW" sz="2000" dirty="0" smtClean="0">
                <a:latin typeface="Calibri" pitchFamily="34" charset="0"/>
                <a:cs typeface="mohammad bold art 1" pitchFamily="2" charset="-78"/>
              </a:rPr>
              <a:t>:</a:t>
            </a:r>
          </a:p>
          <a:p>
            <a:pPr lvl="0" algn="justLow" rtl="1">
              <a:lnSpc>
                <a:spcPct val="115000"/>
              </a:lnSpc>
              <a:spcBef>
                <a:spcPts val="0"/>
              </a:spcBef>
              <a:spcAft>
                <a:spcPts val="1000"/>
              </a:spcAft>
              <a:buFont typeface="+mj-lt"/>
              <a:buAutoNum type="arabicPeriod"/>
            </a:pPr>
            <a:r>
              <a:rPr lang="ar-KW" sz="2000" dirty="0" smtClean="0">
                <a:latin typeface="Calibri" pitchFamily="34" charset="0"/>
                <a:cs typeface="mohammad bold art 1" pitchFamily="2" charset="-78"/>
              </a:rPr>
              <a:t>تحقق </a:t>
            </a:r>
            <a:r>
              <a:rPr lang="ar-KW" sz="2000" u="sng" dirty="0" smtClean="0">
                <a:latin typeface="Calibri" pitchFamily="34" charset="0"/>
                <a:cs typeface="mohammad bold art 1" pitchFamily="2" charset="-78"/>
              </a:rPr>
              <a:t>حدث جوهري </a:t>
            </a:r>
            <a:r>
              <a:rPr lang="ar-KW" sz="2000" dirty="0" smtClean="0">
                <a:latin typeface="Calibri" pitchFamily="34" charset="0"/>
                <a:cs typeface="mohammad bold art 1" pitchFamily="2" charset="-78"/>
              </a:rPr>
              <a:t>بعد الإفصاح عن الاتفاق الأولي. </a:t>
            </a:r>
            <a:endParaRPr lang="en-US" sz="2000" dirty="0" smtClean="0">
              <a:latin typeface="Calibri" pitchFamily="34" charset="0"/>
              <a:cs typeface="mohammad bold art 1" pitchFamily="2" charset="-78"/>
            </a:endParaRPr>
          </a:p>
          <a:p>
            <a:pPr lvl="0" algn="justLow" rtl="1">
              <a:lnSpc>
                <a:spcPct val="115000"/>
              </a:lnSpc>
              <a:spcBef>
                <a:spcPts val="0"/>
              </a:spcBef>
              <a:spcAft>
                <a:spcPts val="1000"/>
              </a:spcAft>
              <a:buFont typeface="+mj-lt"/>
              <a:buAutoNum type="arabicPeriod"/>
            </a:pPr>
            <a:r>
              <a:rPr lang="ar-KW" sz="2000" dirty="0" smtClean="0">
                <a:latin typeface="Calibri" pitchFamily="34" charset="0"/>
                <a:cs typeface="mohammad bold art 1" pitchFamily="2" charset="-78"/>
              </a:rPr>
              <a:t>الإخلال بأي شرط من شروط إتمام الصفقة.</a:t>
            </a:r>
            <a:endParaRPr lang="en-US" sz="2000" dirty="0" smtClean="0">
              <a:latin typeface="Calibri" pitchFamily="34" charset="0"/>
              <a:cs typeface="mohammad bold art 1" pitchFamily="2" charset="-78"/>
            </a:endParaRPr>
          </a:p>
          <a:p>
            <a:pPr lvl="0" algn="justLow" rtl="1">
              <a:lnSpc>
                <a:spcPct val="115000"/>
              </a:lnSpc>
              <a:spcBef>
                <a:spcPts val="0"/>
              </a:spcBef>
              <a:spcAft>
                <a:spcPts val="1000"/>
              </a:spcAft>
              <a:buFont typeface="+mj-lt"/>
              <a:buAutoNum type="arabicPeriod"/>
            </a:pPr>
            <a:r>
              <a:rPr lang="ar-KW" sz="2000" dirty="0" smtClean="0">
                <a:latin typeface="Calibri" pitchFamily="34" charset="0"/>
                <a:cs typeface="mohammad bold art 1" pitchFamily="2" charset="-78"/>
              </a:rPr>
              <a:t>عدم القدرة على </a:t>
            </a:r>
            <a:r>
              <a:rPr lang="ar-KW" sz="2000" u="sng" dirty="0" smtClean="0">
                <a:latin typeface="Calibri" pitchFamily="34" charset="0"/>
                <a:cs typeface="mohammad bold art 1" pitchFamily="2" charset="-78"/>
              </a:rPr>
              <a:t>تجميع نسبة الأسهم </a:t>
            </a:r>
            <a:r>
              <a:rPr lang="ar-KW" sz="2000" dirty="0" smtClean="0">
                <a:latin typeface="Calibri" pitchFamily="34" charset="0"/>
                <a:cs typeface="mohammad bold art 1" pitchFamily="2" charset="-78"/>
              </a:rPr>
              <a:t>المزمع الاستحواذ عليها بموجب مستند العرض.</a:t>
            </a:r>
            <a:endParaRPr lang="en-US" sz="2000" dirty="0" smtClean="0">
              <a:latin typeface="Calibri" pitchFamily="34" charset="0"/>
              <a:cs typeface="mohammad bold art 1" pitchFamily="2" charset="-78"/>
            </a:endParaRPr>
          </a:p>
          <a:p>
            <a:pPr lvl="0" algn="justLow" rtl="1">
              <a:lnSpc>
                <a:spcPct val="115000"/>
              </a:lnSpc>
              <a:spcBef>
                <a:spcPts val="0"/>
              </a:spcBef>
              <a:spcAft>
                <a:spcPts val="1000"/>
              </a:spcAft>
              <a:buFont typeface="+mj-lt"/>
              <a:buAutoNum type="arabicPeriod"/>
            </a:pPr>
            <a:r>
              <a:rPr lang="ar-KW" sz="2000" dirty="0" smtClean="0">
                <a:latin typeface="Calibri" pitchFamily="34" charset="0"/>
                <a:cs typeface="mohammad bold art 1" pitchFamily="2" charset="-78"/>
              </a:rPr>
              <a:t>أي حالات أخرى تقررها الهيئة.</a:t>
            </a:r>
            <a:endParaRPr lang="en-US" sz="2000" dirty="0" smtClean="0">
              <a:latin typeface="Calibri" pitchFamily="34" charset="0"/>
              <a:cs typeface="mohammad bold art 1" pitchFamily="2" charset="-78"/>
            </a:endParaRPr>
          </a:p>
          <a:p>
            <a:pPr algn="justLow" rtl="1">
              <a:lnSpc>
                <a:spcPct val="115000"/>
              </a:lnSpc>
              <a:spcBef>
                <a:spcPts val="0"/>
              </a:spcBef>
              <a:spcAft>
                <a:spcPts val="1000"/>
              </a:spcAft>
            </a:pPr>
            <a:r>
              <a:rPr lang="ar-KW" sz="2000" dirty="0" smtClean="0">
                <a:latin typeface="Calibri" pitchFamily="34" charset="0"/>
                <a:cs typeface="mohammad bold art 1" pitchFamily="2" charset="-78"/>
              </a:rPr>
              <a:t>وفي حال تم إصدار موافقة الهيئة على الانسحاب من تقديم عرض الاستحواذ الاختياري أثناء فترة تجميع أسهم الشركة محل العرض، يلتزم مدير عملية الاستحواذ الإفراج فوراً عن أسهم المشاركين في عملية الاستحواذ المجمعة لديه</a:t>
            </a:r>
            <a:r>
              <a:rPr lang="en-US" sz="2000" dirty="0" smtClean="0">
                <a:latin typeface="Calibri" pitchFamily="34" charset="0"/>
                <a:cs typeface="mohammad bold art 1" pitchFamily="2" charset="-78"/>
              </a:rPr>
              <a:t>.</a:t>
            </a:r>
            <a:endParaRPr lang="en-US" sz="2000"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62221"/>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190921"/>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19</a:t>
            </a:fld>
            <a:endParaRPr lang="en-GB" dirty="0"/>
          </a:p>
        </p:txBody>
      </p:sp>
    </p:spTree>
    <p:extLst>
      <p:ext uri="{BB962C8B-B14F-4D97-AF65-F5344CB8AC3E}">
        <p14:creationId xmlns:p14="http://schemas.microsoft.com/office/powerpoint/2010/main" val="1554152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188640"/>
            <a:ext cx="5876925" cy="1228998"/>
          </a:xfrm>
        </p:spPr>
        <p:txBody>
          <a:bodyPr>
            <a:noAutofit/>
          </a:bodyPr>
          <a:lstStyle/>
          <a:p>
            <a:pPr algn="r" rtl="1"/>
            <a:r>
              <a:rPr lang="ar-KW" sz="3000" b="1" dirty="0" smtClean="0">
                <a:solidFill>
                  <a:srgbClr val="FF0000"/>
                </a:solidFill>
                <a:latin typeface="Calibri" pitchFamily="34" charset="0"/>
              </a:rPr>
              <a:t/>
            </a:r>
            <a:br>
              <a:rPr lang="ar-KW" sz="3000" b="1" dirty="0" smtClean="0">
                <a:solidFill>
                  <a:srgbClr val="FF0000"/>
                </a:solidFill>
                <a:latin typeface="Calibri" pitchFamily="34" charset="0"/>
              </a:rPr>
            </a:br>
            <a:r>
              <a:rPr lang="ar-KW" sz="3000" b="1" dirty="0">
                <a:solidFill>
                  <a:srgbClr val="1F497D"/>
                </a:solidFill>
                <a:latin typeface="Calibri" pitchFamily="34" charset="0"/>
                <a:ea typeface="+mn-ea"/>
                <a:cs typeface="mohammad bold art 1" pitchFamily="2" charset="-78"/>
              </a:rPr>
              <a:t>قائمة البنود التي سيتم عرضها</a:t>
            </a:r>
            <a:br>
              <a:rPr lang="ar-KW" sz="3000" b="1" dirty="0">
                <a:solidFill>
                  <a:srgbClr val="1F497D"/>
                </a:solidFill>
                <a:latin typeface="Calibri" pitchFamily="34" charset="0"/>
                <a:ea typeface="+mn-ea"/>
                <a:cs typeface="mohammad bold art 1" pitchFamily="2" charset="-78"/>
              </a:rPr>
            </a:br>
            <a:r>
              <a:rPr lang="ar-KW" sz="3000" b="1" dirty="0">
                <a:solidFill>
                  <a:srgbClr val="1F497D"/>
                </a:solidFill>
                <a:latin typeface="Calibri" pitchFamily="34" charset="0"/>
                <a:ea typeface="+mn-ea"/>
                <a:cs typeface="mohammad bold art 1" pitchFamily="2" charset="-78"/>
              </a:rPr>
              <a:t> بورشة العمل: </a:t>
            </a:r>
            <a:r>
              <a:rPr lang="ar-KW" sz="3000" b="1" dirty="0">
                <a:solidFill>
                  <a:srgbClr val="FF0000"/>
                </a:solidFill>
                <a:latin typeface="Calibri" pitchFamily="34" charset="0"/>
                <a:cs typeface="mohammad bold art 1" pitchFamily="2" charset="-78"/>
              </a:rPr>
              <a:t/>
            </a:r>
            <a:br>
              <a:rPr lang="ar-KW" sz="3000" b="1" dirty="0">
                <a:solidFill>
                  <a:srgbClr val="FF0000"/>
                </a:solidFill>
                <a:latin typeface="Calibri" pitchFamily="34" charset="0"/>
                <a:cs typeface="mohammad bold art 1" pitchFamily="2" charset="-78"/>
              </a:rPr>
            </a:br>
            <a:endParaRPr lang="en-US" sz="3000" dirty="0">
              <a:solidFill>
                <a:schemeClr val="tx2"/>
              </a:solidFill>
              <a:cs typeface="mohammad bold art 1" pitchFamily="2" charset="-78"/>
            </a:endParaRPr>
          </a:p>
        </p:txBody>
      </p:sp>
      <p:sp>
        <p:nvSpPr>
          <p:cNvPr id="3" name="Content Placeholder 2"/>
          <p:cNvSpPr>
            <a:spLocks noGrp="1"/>
          </p:cNvSpPr>
          <p:nvPr>
            <p:ph idx="1"/>
          </p:nvPr>
        </p:nvSpPr>
        <p:spPr>
          <a:xfrm>
            <a:off x="419100" y="1434481"/>
            <a:ext cx="8229600" cy="4585950"/>
          </a:xfrm>
          <a:ln w="12700">
            <a:solidFill>
              <a:srgbClr val="D6BA12"/>
            </a:solidFill>
            <a:prstDash val="dashDot"/>
          </a:ln>
        </p:spPr>
        <p:txBody>
          <a:bodyPr>
            <a:noAutofit/>
          </a:bodyPr>
          <a:lstStyle/>
          <a:p>
            <a:pPr marL="514350" indent="-514350" algn="justLow" rtl="1">
              <a:buFont typeface="+mj-lt"/>
              <a:buAutoNum type="arabicParenR"/>
            </a:pPr>
            <a:r>
              <a:rPr lang="ar-KW" sz="2700" b="1" dirty="0" smtClean="0">
                <a:solidFill>
                  <a:schemeClr val="tx1">
                    <a:lumMod val="95000"/>
                    <a:lumOff val="5000"/>
                  </a:schemeClr>
                </a:solidFill>
                <a:latin typeface="Calibri" pitchFamily="34" charset="0"/>
                <a:cs typeface="mohammad bold art 1" pitchFamily="2" charset="-78"/>
              </a:rPr>
              <a:t>التعريفات. </a:t>
            </a:r>
          </a:p>
          <a:p>
            <a:pPr marL="514350" indent="-514350" algn="justLow" rtl="1">
              <a:buFont typeface="+mj-lt"/>
              <a:buAutoNum type="arabicParenR"/>
            </a:pPr>
            <a:r>
              <a:rPr lang="ar-KW" sz="2700" b="1" dirty="0" smtClean="0">
                <a:solidFill>
                  <a:schemeClr val="tx1">
                    <a:lumMod val="95000"/>
                    <a:lumOff val="5000"/>
                  </a:schemeClr>
                </a:solidFill>
                <a:latin typeface="Calibri" pitchFamily="34" charset="0"/>
                <a:cs typeface="mohammad bold art 1" pitchFamily="2" charset="-78"/>
              </a:rPr>
              <a:t>الأحكام العامة.</a:t>
            </a:r>
            <a:endParaRPr lang="ar-KW" sz="2700" b="1" dirty="0">
              <a:solidFill>
                <a:schemeClr val="tx1">
                  <a:lumMod val="95000"/>
                  <a:lumOff val="5000"/>
                </a:schemeClr>
              </a:solidFill>
              <a:latin typeface="Calibri" pitchFamily="34" charset="0"/>
              <a:cs typeface="mohammad bold art 1" pitchFamily="2" charset="-78"/>
            </a:endParaRPr>
          </a:p>
          <a:p>
            <a:pPr marL="514350" indent="-514350" algn="r" rtl="1">
              <a:buFont typeface="+mj-lt"/>
              <a:buAutoNum type="arabicParenR"/>
            </a:pPr>
            <a:r>
              <a:rPr lang="ar-KW" sz="2700" b="1" dirty="0" smtClean="0">
                <a:solidFill>
                  <a:schemeClr val="tx1">
                    <a:lumMod val="95000"/>
                    <a:lumOff val="5000"/>
                  </a:schemeClr>
                </a:solidFill>
                <a:latin typeface="Calibri" pitchFamily="34" charset="0"/>
                <a:cs typeface="mohammad bold art 1" pitchFamily="2" charset="-78"/>
              </a:rPr>
              <a:t>أحكام </a:t>
            </a:r>
            <a:r>
              <a:rPr lang="ar-KW" sz="2700" b="1" dirty="0">
                <a:solidFill>
                  <a:schemeClr val="tx1">
                    <a:lumMod val="95000"/>
                    <a:lumOff val="5000"/>
                  </a:schemeClr>
                </a:solidFill>
                <a:latin typeface="Calibri" pitchFamily="34" charset="0"/>
                <a:cs typeface="mohammad bold art 1" pitchFamily="2" charset="-78"/>
              </a:rPr>
              <a:t>الاستحواذ </a:t>
            </a:r>
            <a:r>
              <a:rPr lang="ar-KW" sz="2700" b="1" dirty="0" smtClean="0">
                <a:solidFill>
                  <a:schemeClr val="tx1">
                    <a:lumMod val="95000"/>
                    <a:lumOff val="5000"/>
                  </a:schemeClr>
                </a:solidFill>
                <a:latin typeface="Calibri" pitchFamily="34" charset="0"/>
                <a:cs typeface="mohammad bold art 1" pitchFamily="2" charset="-78"/>
              </a:rPr>
              <a:t>الاختياري.</a:t>
            </a:r>
            <a:endParaRPr lang="ar-KW" sz="2700" b="1" dirty="0">
              <a:solidFill>
                <a:schemeClr val="tx1">
                  <a:lumMod val="95000"/>
                  <a:lumOff val="5000"/>
                </a:schemeClr>
              </a:solidFill>
              <a:latin typeface="Calibri" pitchFamily="34" charset="0"/>
              <a:cs typeface="mohammad bold art 1" pitchFamily="2" charset="-78"/>
            </a:endParaRPr>
          </a:p>
          <a:p>
            <a:pPr marL="571500" indent="-514350" algn="r" rtl="1">
              <a:buFont typeface="+mj-lt"/>
              <a:buAutoNum type="arabicParenR" startAt="4"/>
            </a:pPr>
            <a:r>
              <a:rPr lang="ar-KW" sz="2700" b="1" dirty="0" smtClean="0">
                <a:solidFill>
                  <a:schemeClr val="tx1">
                    <a:lumMod val="95000"/>
                    <a:lumOff val="5000"/>
                  </a:schemeClr>
                </a:solidFill>
                <a:latin typeface="Calibri" pitchFamily="34" charset="0"/>
                <a:cs typeface="mohammad bold art 1" pitchFamily="2" charset="-78"/>
              </a:rPr>
              <a:t>الإجراءات </a:t>
            </a:r>
            <a:r>
              <a:rPr lang="ar-KW" sz="2700" b="1" dirty="0">
                <a:solidFill>
                  <a:schemeClr val="tx1">
                    <a:lumMod val="95000"/>
                    <a:lumOff val="5000"/>
                  </a:schemeClr>
                </a:solidFill>
                <a:latin typeface="Calibri" pitchFamily="34" charset="0"/>
                <a:cs typeface="mohammad bold art 1" pitchFamily="2" charset="-78"/>
              </a:rPr>
              <a:t>الخاصة بتنفيذ عرض الاستحواذ الاختياري.</a:t>
            </a:r>
          </a:p>
          <a:p>
            <a:pPr marL="571500" indent="-514350" algn="r" rtl="1">
              <a:buFont typeface="+mj-lt"/>
              <a:buAutoNum type="arabicParenR" startAt="4"/>
            </a:pPr>
            <a:r>
              <a:rPr lang="ar-KW" sz="2700" b="1" dirty="0">
                <a:solidFill>
                  <a:schemeClr val="tx1">
                    <a:lumMod val="95000"/>
                    <a:lumOff val="5000"/>
                  </a:schemeClr>
                </a:solidFill>
                <a:latin typeface="Calibri" pitchFamily="34" charset="0"/>
                <a:cs typeface="mohammad bold art 1" pitchFamily="2" charset="-78"/>
              </a:rPr>
              <a:t> الاستحواذ الاختياري غير النقدي.</a:t>
            </a:r>
          </a:p>
          <a:p>
            <a:pPr marL="571500" indent="-514350" algn="r" rtl="1">
              <a:buFont typeface="+mj-lt"/>
              <a:buAutoNum type="arabicParenR" startAt="4"/>
            </a:pPr>
            <a:r>
              <a:rPr lang="ar-KW" sz="2700" b="1" dirty="0">
                <a:solidFill>
                  <a:schemeClr val="tx1">
                    <a:lumMod val="95000"/>
                    <a:lumOff val="5000"/>
                  </a:schemeClr>
                </a:solidFill>
                <a:latin typeface="Calibri" pitchFamily="34" charset="0"/>
                <a:cs typeface="mohammad bold art 1" pitchFamily="2" charset="-78"/>
              </a:rPr>
              <a:t>الاستحواذ </a:t>
            </a:r>
            <a:r>
              <a:rPr lang="ar-KW" sz="2700" b="1" dirty="0" smtClean="0">
                <a:solidFill>
                  <a:schemeClr val="tx1">
                    <a:lumMod val="95000"/>
                    <a:lumOff val="5000"/>
                  </a:schemeClr>
                </a:solidFill>
                <a:latin typeface="Calibri" pitchFamily="34" charset="0"/>
                <a:cs typeface="mohammad bold art 1" pitchFamily="2" charset="-78"/>
              </a:rPr>
              <a:t>المنافس.</a:t>
            </a:r>
          </a:p>
          <a:p>
            <a:pPr marL="571500" indent="-514350" algn="r" rtl="1">
              <a:buFont typeface="+mj-lt"/>
              <a:buAutoNum type="arabicParenR" startAt="4"/>
            </a:pPr>
            <a:r>
              <a:rPr lang="ar-KW" sz="2700" b="1" dirty="0" smtClean="0">
                <a:solidFill>
                  <a:schemeClr val="tx1">
                    <a:lumMod val="95000"/>
                    <a:lumOff val="5000"/>
                  </a:schemeClr>
                </a:solidFill>
                <a:latin typeface="Calibri" pitchFamily="34" charset="0"/>
                <a:cs typeface="mohammad bold art 1" pitchFamily="2" charset="-78"/>
              </a:rPr>
              <a:t>الاستحواذ العكسي.</a:t>
            </a:r>
          </a:p>
          <a:p>
            <a:pPr marL="57150" indent="0" algn="r" rtl="1">
              <a:buNone/>
            </a:pPr>
            <a:endParaRPr lang="ar-KW" sz="2400" b="1" dirty="0" smtClean="0">
              <a:solidFill>
                <a:schemeClr val="tx1">
                  <a:lumMod val="95000"/>
                  <a:lumOff val="5000"/>
                </a:schemeClr>
              </a:solidFill>
              <a:latin typeface="Calibri" pitchFamily="34" charset="0"/>
              <a:cs typeface="mohammad bold art 1" pitchFamily="2" charset="-78"/>
            </a:endParaRPr>
          </a:p>
          <a:p>
            <a:pPr marL="57150" indent="0" algn="r" rtl="1">
              <a:lnSpc>
                <a:spcPct val="150000"/>
              </a:lnSpc>
              <a:buNone/>
            </a:pPr>
            <a:r>
              <a:rPr lang="ar-KW" sz="2700" b="1" dirty="0" smtClean="0">
                <a:solidFill>
                  <a:srgbClr val="FF0000"/>
                </a:solidFill>
                <a:latin typeface="Calibri" pitchFamily="34" charset="0"/>
                <a:cs typeface="mohammad bold art 1" pitchFamily="2" charset="-78"/>
              </a:rPr>
              <a:t>* </a:t>
            </a:r>
            <a:r>
              <a:rPr lang="ar-KW" sz="2700" b="1" dirty="0">
                <a:solidFill>
                  <a:srgbClr val="FF0000"/>
                </a:solidFill>
                <a:latin typeface="Calibri" pitchFamily="34" charset="0"/>
                <a:cs typeface="mohammad bold art 1" pitchFamily="2" charset="-78"/>
              </a:rPr>
              <a:t>إضافة أو تعديل جوهري على </a:t>
            </a:r>
            <a:r>
              <a:rPr lang="ar-KW" sz="2700" b="1" dirty="0" smtClean="0">
                <a:solidFill>
                  <a:srgbClr val="FF0000"/>
                </a:solidFill>
                <a:latin typeface="Calibri" pitchFamily="34" charset="0"/>
                <a:cs typeface="mohammad bold art 1" pitchFamily="2" charset="-78"/>
              </a:rPr>
              <a:t>أحكام اللائحة السابقة.</a:t>
            </a:r>
            <a:endParaRPr lang="ar-KW" sz="2700" b="1" dirty="0">
              <a:solidFill>
                <a:srgbClr val="FF0000"/>
              </a:solidFill>
              <a:latin typeface="Calibri" pitchFamily="34" charset="0"/>
              <a:cs typeface="mohammad bold art 1" pitchFamily="2" charset="-78"/>
            </a:endParaRPr>
          </a:p>
          <a:p>
            <a:pPr lvl="1" algn="r" rtl="1"/>
            <a:endParaRPr lang="en-US" sz="2200" dirty="0">
              <a:solidFill>
                <a:srgbClr val="1F497D"/>
              </a:solidFill>
              <a:latin typeface="Calibri" pitchFamily="34" charset="0"/>
              <a:cs typeface="mohammad bold art 1" pitchFamily="2" charset="-78"/>
            </a:endParaRPr>
          </a:p>
          <a:p>
            <a:pPr marL="0" indent="0" rtl="1">
              <a:buNone/>
            </a:pPr>
            <a:r>
              <a:rPr lang="ar-KW" dirty="0"/>
              <a:t> </a:t>
            </a:r>
            <a:endParaRPr lang="en-US" dirty="0"/>
          </a:p>
          <a:p>
            <a:pPr marL="514350" indent="-514350" algn="r" rtl="1">
              <a:buFont typeface="+mj-lt"/>
              <a:buAutoNum type="arabicParenR"/>
            </a:pPr>
            <a:endParaRPr lang="ar-KW" sz="2800" dirty="0">
              <a:solidFill>
                <a:srgbClr val="1F497D"/>
              </a:solidFill>
              <a:latin typeface="Calibri" pitchFamily="34" charset="0"/>
              <a:cs typeface="mohammad bold art 1" pitchFamily="2" charset="-78"/>
            </a:endParaRPr>
          </a:p>
          <a:p>
            <a:pPr marL="914400" lvl="1" indent="-514350" algn="justLow" rtl="1"/>
            <a:endParaRPr lang="ar-KW" dirty="0">
              <a:solidFill>
                <a:srgbClr val="1F497D"/>
              </a:solidFill>
              <a:latin typeface="Calibri" pitchFamily="34" charset="0"/>
              <a:cs typeface="mohammad bold art 1" pitchFamily="2" charset="-78"/>
            </a:endParaRPr>
          </a:p>
          <a:p>
            <a:pPr marL="514350" indent="-514350" algn="justLow" rtl="1">
              <a:buFont typeface="+mj-lt"/>
              <a:buAutoNum type="arabicParenR"/>
            </a:pPr>
            <a:endParaRPr lang="en-US" sz="1400" dirty="0">
              <a:solidFill>
                <a:srgbClr val="1F497D"/>
              </a:solidFill>
              <a:latin typeface="Calibri" pitchFamily="34" charset="0"/>
              <a:cs typeface="mohammad bold art 1" pitchFamily="2" charset="-78"/>
            </a:endParaRPr>
          </a:p>
          <a:p>
            <a:pPr marL="0" indent="0" algn="r" rtl="1" fontAlgn="base">
              <a:spcBef>
                <a:spcPct val="0"/>
              </a:spcBef>
              <a:spcAft>
                <a:spcPts val="600"/>
              </a:spcAft>
              <a:buNone/>
            </a:pPr>
            <a:endParaRPr lang="ar-KW" dirty="0" smtClean="0">
              <a:solidFill>
                <a:schemeClr val="tx2"/>
              </a:solidFill>
              <a:latin typeface="Calibri" pitchFamily="34"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40768"/>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a:t>
            </a:fld>
            <a:endParaRPr lang="en-GB" dirty="0"/>
          </a:p>
        </p:txBody>
      </p: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المستحدث في إجراءات تنفيذ</a:t>
            </a:r>
            <a:br>
              <a:rPr lang="ar-KW" sz="3200" b="1" dirty="0" smtClean="0">
                <a:solidFill>
                  <a:schemeClr val="tx2"/>
                </a:solidFill>
                <a:cs typeface="mohammad bold art 1" pitchFamily="2" charset="-78"/>
              </a:rPr>
            </a:br>
            <a:r>
              <a:rPr lang="ar-KW" sz="3200" b="1" dirty="0" smtClean="0">
                <a:solidFill>
                  <a:schemeClr val="tx2"/>
                </a:solidFill>
                <a:cs typeface="mohammad bold art 1" pitchFamily="2" charset="-78"/>
              </a:rPr>
              <a:t> عملية الاستحواذ الاختياري</a:t>
            </a:r>
            <a:r>
              <a:rPr lang="ar-KW" sz="3200" dirty="0">
                <a:solidFill>
                  <a:srgbClr val="FF0000"/>
                </a:solidFill>
                <a:latin typeface="Calibri" pitchFamily="34" charset="0"/>
                <a:cs typeface="mohammad bold art 1" pitchFamily="2" charset="-78"/>
              </a:rPr>
              <a:t>*</a:t>
            </a:r>
            <a:endParaRPr lang="en-US" sz="3200" dirty="0">
              <a:solidFill>
                <a:schemeClr val="tx2"/>
              </a:solidFill>
            </a:endParaRPr>
          </a:p>
        </p:txBody>
      </p:sp>
      <p:sp>
        <p:nvSpPr>
          <p:cNvPr id="3" name="Content Placeholder 2"/>
          <p:cNvSpPr>
            <a:spLocks noGrp="1"/>
          </p:cNvSpPr>
          <p:nvPr>
            <p:ph idx="1"/>
          </p:nvPr>
        </p:nvSpPr>
        <p:spPr>
          <a:xfrm>
            <a:off x="435338" y="1508241"/>
            <a:ext cx="8229600" cy="4572372"/>
          </a:xfrm>
          <a:ln w="12700">
            <a:solidFill>
              <a:srgbClr val="FFC000"/>
            </a:solidFill>
            <a:prstDash val="dash"/>
          </a:ln>
        </p:spPr>
        <p:txBody>
          <a:bodyPr>
            <a:noAutofit/>
          </a:bodyPr>
          <a:lstStyle/>
          <a:p>
            <a:pPr marL="0" indent="0" algn="justLow" rtl="1">
              <a:lnSpc>
                <a:spcPct val="115000"/>
              </a:lnSpc>
              <a:spcBef>
                <a:spcPts val="0"/>
              </a:spcBef>
              <a:spcAft>
                <a:spcPts val="1000"/>
              </a:spcAft>
              <a:buNone/>
              <a:tabLst>
                <a:tab pos="121920" algn="l"/>
              </a:tabLst>
            </a:pPr>
            <a:r>
              <a:rPr lang="ar-KW" dirty="0" smtClean="0">
                <a:latin typeface="Calibri" pitchFamily="34" charset="0"/>
                <a:cs typeface="mohammad bold art 1" pitchFamily="2" charset="-78"/>
              </a:rPr>
              <a:t>يتم تقديم عرض الاستحواذ الاختياري لمساهمي الشركة محل العرض مباشرة، </a:t>
            </a:r>
            <a:r>
              <a:rPr lang="ar-KW" u="sng" dirty="0" smtClean="0">
                <a:latin typeface="Calibri" pitchFamily="34" charset="0"/>
                <a:cs typeface="mohammad bold art 1" pitchFamily="2" charset="-78"/>
              </a:rPr>
              <a:t>دون الحاجة لعقد الجمعية العامة غير العادية</a:t>
            </a:r>
            <a:r>
              <a:rPr lang="ar-KW" dirty="0" smtClean="0">
                <a:latin typeface="Calibri" pitchFamily="34" charset="0"/>
                <a:cs typeface="mohammad bold art 1" pitchFamily="2" charset="-78"/>
              </a:rPr>
              <a:t> لكل من الشركة مقدم العرض والشركة محل </a:t>
            </a:r>
            <a:r>
              <a:rPr lang="ar-KW" dirty="0">
                <a:latin typeface="Calibri" pitchFamily="34" charset="0"/>
                <a:cs typeface="mohammad bold art 1" pitchFamily="2" charset="-78"/>
              </a:rPr>
              <a:t>العرض لاتخاذ قرار بشأن عملية الاستحواذ الاختياري، على أن </a:t>
            </a:r>
            <a:r>
              <a:rPr lang="ar-KW" dirty="0" smtClean="0">
                <a:latin typeface="Calibri" pitchFamily="34" charset="0"/>
                <a:cs typeface="mohammad bold art 1" pitchFamily="2" charset="-78"/>
              </a:rPr>
              <a:t>يتاح لكل مساهم الخيار ببيع أسهمه لمقدم العرض أو الاحتفاظ بها. </a:t>
            </a: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36135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20</a:t>
            </a:fld>
            <a:endParaRPr lang="en-GB" dirty="0"/>
          </a:p>
        </p:txBody>
      </p:sp>
    </p:spTree>
    <p:extLst>
      <p:ext uri="{BB962C8B-B14F-4D97-AF65-F5344CB8AC3E}">
        <p14:creationId xmlns:p14="http://schemas.microsoft.com/office/powerpoint/2010/main" val="4066078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رابعاً: </a:t>
            </a:r>
            <a:endParaRPr lang="ar-KW" sz="5000" b="1" dirty="0">
              <a:latin typeface="Calibri" pitchFamily="34" charset="0"/>
              <a:cs typeface="mohammad bold art 1" pitchFamily="2" charset="-78"/>
            </a:endParaRP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إجراءات تنفيذ عملية الاستحواذ الاختياري</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21</a:t>
            </a:fld>
            <a:endParaRPr lang="en-GB" dirty="0">
              <a:solidFill>
                <a:prstClr val="black">
                  <a:tint val="75000"/>
                </a:prstClr>
              </a:solidFill>
            </a:endParaRPr>
          </a:p>
        </p:txBody>
      </p:sp>
    </p:spTree>
    <p:extLst>
      <p:ext uri="{BB962C8B-B14F-4D97-AF65-F5344CB8AC3E}">
        <p14:creationId xmlns:p14="http://schemas.microsoft.com/office/powerpoint/2010/main" val="9491849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6549" y="-18413"/>
            <a:ext cx="5876925" cy="1143000"/>
          </a:xfrm>
        </p:spPr>
        <p:txBody>
          <a:bodyPr>
            <a:noAutofit/>
          </a:bodyPr>
          <a:lstStyle/>
          <a:p>
            <a:pPr algn="r" rtl="1"/>
            <a:r>
              <a:rPr lang="ar-KW" sz="3200" b="1" dirty="0" smtClean="0">
                <a:solidFill>
                  <a:schemeClr val="tx2"/>
                </a:solidFill>
                <a:cs typeface="mohammad bold art 1" pitchFamily="2" charset="-78"/>
              </a:rPr>
              <a:t>الإفصاح الأولي عن الاستحواذ الاختياري</a:t>
            </a:r>
            <a:endParaRPr lang="en-US" sz="3200" dirty="0">
              <a:solidFill>
                <a:schemeClr val="tx2"/>
              </a:solidFill>
            </a:endParaRPr>
          </a:p>
        </p:txBody>
      </p:sp>
      <p:sp>
        <p:nvSpPr>
          <p:cNvPr id="3" name="Content Placeholder 2"/>
          <p:cNvSpPr>
            <a:spLocks noGrp="1"/>
          </p:cNvSpPr>
          <p:nvPr>
            <p:ph idx="1"/>
          </p:nvPr>
        </p:nvSpPr>
        <p:spPr>
          <a:xfrm>
            <a:off x="419100" y="1268760"/>
            <a:ext cx="8229600" cy="4798700"/>
          </a:xfrm>
          <a:ln w="12700">
            <a:solidFill>
              <a:srgbClr val="FFC000"/>
            </a:solidFill>
            <a:prstDash val="dashDot"/>
          </a:ln>
        </p:spPr>
        <p:txBody>
          <a:bodyPr>
            <a:noAutofit/>
          </a:bodyPr>
          <a:lstStyle/>
          <a:p>
            <a:pPr marL="0" indent="0" algn="just" rtl="1">
              <a:buNone/>
            </a:pPr>
            <a:r>
              <a:rPr lang="ar-KW" sz="2400" dirty="0" smtClean="0">
                <a:latin typeface="Calibri" pitchFamily="34" charset="0"/>
                <a:cs typeface="mohammad bold art 1" pitchFamily="2" charset="-78"/>
              </a:rPr>
              <a:t>جاء نص المادة (3-2-2) ليبين إجراء الإفصاح الأولي عن عرض الاستحواذ الاختياري على النحو الآتي: </a:t>
            </a:r>
          </a:p>
          <a:p>
            <a:pPr marL="0" indent="0" algn="justLow" rtl="1">
              <a:lnSpc>
                <a:spcPct val="115000"/>
              </a:lnSpc>
              <a:spcBef>
                <a:spcPts val="0"/>
              </a:spcBef>
              <a:spcAft>
                <a:spcPts val="1000"/>
              </a:spcAft>
              <a:buNone/>
              <a:tabLst>
                <a:tab pos="121920" algn="l"/>
              </a:tabLst>
            </a:pPr>
            <a:r>
              <a:rPr lang="ar-KW" sz="2400" b="1" dirty="0" smtClean="0">
                <a:latin typeface="Calibri" pitchFamily="34" charset="0"/>
                <a:cs typeface="mohammad bold art 1" pitchFamily="2" charset="-78"/>
              </a:rPr>
              <a:t>"</a:t>
            </a:r>
            <a:r>
              <a:rPr lang="ar-KW" sz="2400" dirty="0" smtClean="0">
                <a:latin typeface="Calibri" pitchFamily="34" charset="0"/>
                <a:cs typeface="mohammad bold art 1" pitchFamily="2" charset="-78"/>
              </a:rPr>
              <a:t>يتعين </a:t>
            </a:r>
            <a:r>
              <a:rPr lang="ar-KW" sz="2400" u="sng" dirty="0">
                <a:latin typeface="Calibri" pitchFamily="34" charset="0"/>
                <a:cs typeface="mohammad bold art 1" pitchFamily="2" charset="-78"/>
              </a:rPr>
              <a:t>إخطار الهيئة قبل </a:t>
            </a:r>
            <a:r>
              <a:rPr lang="ar-KW" sz="2400" dirty="0">
                <a:latin typeface="Calibri" pitchFamily="34" charset="0"/>
                <a:cs typeface="mohammad bold art 1" pitchFamily="2" charset="-78"/>
              </a:rPr>
              <a:t>القيام </a:t>
            </a:r>
            <a:r>
              <a:rPr lang="ar-KW" sz="2400" u="sng" dirty="0" smtClean="0">
                <a:latin typeface="Calibri" pitchFamily="34" charset="0"/>
                <a:cs typeface="mohammad bold art 1" pitchFamily="2" charset="-78"/>
              </a:rPr>
              <a:t>بالإفصاح</a:t>
            </a:r>
            <a:r>
              <a:rPr lang="ar-KW" sz="2400" dirty="0" smtClean="0">
                <a:latin typeface="Calibri" pitchFamily="34" charset="0"/>
                <a:cs typeface="mohammad bold art 1" pitchFamily="2" charset="-78"/>
              </a:rPr>
              <a:t> </a:t>
            </a:r>
            <a:r>
              <a:rPr lang="ar-KW" sz="2400" dirty="0">
                <a:latin typeface="Calibri" pitchFamily="34" charset="0"/>
                <a:cs typeface="mohammad bold art 1" pitchFamily="2" charset="-78"/>
              </a:rPr>
              <a:t>عن </a:t>
            </a:r>
            <a:r>
              <a:rPr lang="ar-KW" sz="2400" u="sng" dirty="0" smtClean="0">
                <a:latin typeface="Calibri" pitchFamily="34" charset="0"/>
                <a:cs typeface="mohammad bold art 1" pitchFamily="2" charset="-78"/>
              </a:rPr>
              <a:t>الاتفاق الأولي </a:t>
            </a:r>
            <a:r>
              <a:rPr lang="ar-KW" sz="2400" dirty="0" smtClean="0">
                <a:latin typeface="Calibri" pitchFamily="34" charset="0"/>
                <a:cs typeface="mohammad bold art 1" pitchFamily="2" charset="-78"/>
              </a:rPr>
              <a:t>بشأن </a:t>
            </a:r>
            <a:r>
              <a:rPr lang="ar-KW" sz="2400" dirty="0">
                <a:latin typeface="Calibri" pitchFamily="34" charset="0"/>
                <a:cs typeface="mohammad bold art 1" pitchFamily="2" charset="-78"/>
              </a:rPr>
              <a:t>عرض </a:t>
            </a:r>
            <a:r>
              <a:rPr lang="ar-KW" sz="2400" dirty="0" smtClean="0">
                <a:latin typeface="Calibri" pitchFamily="34" charset="0"/>
                <a:cs typeface="mohammad bold art 1" pitchFamily="2" charset="-78"/>
              </a:rPr>
              <a:t>الاستحواذ، </a:t>
            </a:r>
            <a:r>
              <a:rPr lang="ar-KW" sz="2400" dirty="0">
                <a:latin typeface="Calibri" pitchFamily="34" charset="0"/>
                <a:cs typeface="mohammad bold art 1" pitchFamily="2" charset="-78"/>
              </a:rPr>
              <a:t>ويجب أن يتضمن هذا </a:t>
            </a:r>
            <a:r>
              <a:rPr lang="ar-KW" sz="2400" dirty="0" smtClean="0">
                <a:latin typeface="Calibri" pitchFamily="34" charset="0"/>
                <a:cs typeface="mohammad bold art 1" pitchFamily="2" charset="-78"/>
              </a:rPr>
              <a:t>الإفصاح اسم </a:t>
            </a:r>
            <a:r>
              <a:rPr lang="ar-KW" sz="2400" u="sng" dirty="0">
                <a:latin typeface="Calibri" pitchFamily="34" charset="0"/>
                <a:cs typeface="mohammad bold art 1" pitchFamily="2" charset="-78"/>
              </a:rPr>
              <a:t>مقدم العرض </a:t>
            </a:r>
            <a:r>
              <a:rPr lang="ar-KW" sz="2400" dirty="0">
                <a:latin typeface="Calibri" pitchFamily="34" charset="0"/>
                <a:cs typeface="mohammad bold art 1" pitchFamily="2" charset="-78"/>
              </a:rPr>
              <a:t>و</a:t>
            </a:r>
            <a:r>
              <a:rPr lang="ar-KW" sz="2400" u="sng" dirty="0">
                <a:latin typeface="Calibri" pitchFamily="34" charset="0"/>
                <a:cs typeface="mohammad bold art 1" pitchFamily="2" charset="-78"/>
              </a:rPr>
              <a:t>الشركة محل العرض</a:t>
            </a:r>
            <a:r>
              <a:rPr lang="ar-KW" sz="2400" dirty="0">
                <a:latin typeface="Calibri" pitchFamily="34" charset="0"/>
                <a:cs typeface="mohammad bold art 1" pitchFamily="2" charset="-78"/>
              </a:rPr>
              <a:t>، على </a:t>
            </a:r>
            <a:r>
              <a:rPr lang="ar-KW" sz="2400" dirty="0" smtClean="0">
                <a:latin typeface="Calibri" pitchFamily="34" charset="0"/>
                <a:cs typeface="mohammad bold art 1" pitchFamily="2" charset="-78"/>
              </a:rPr>
              <a:t>ألا يتضمن </a:t>
            </a:r>
            <a:r>
              <a:rPr lang="ar-KW" sz="2400" dirty="0">
                <a:latin typeface="Calibri" pitchFamily="34" charset="0"/>
                <a:cs typeface="mohammad bold art 1" pitchFamily="2" charset="-78"/>
              </a:rPr>
              <a:t>هذا </a:t>
            </a:r>
            <a:r>
              <a:rPr lang="ar-KW" sz="2400" dirty="0" smtClean="0">
                <a:latin typeface="Calibri" pitchFamily="34" charset="0"/>
                <a:cs typeface="mohammad bold art 1" pitchFamily="2" charset="-78"/>
              </a:rPr>
              <a:t>الإفصاح المعلومات </a:t>
            </a:r>
            <a:r>
              <a:rPr lang="ar-KW" sz="2400" dirty="0">
                <a:latin typeface="Calibri" pitchFamily="34" charset="0"/>
                <a:cs typeface="mohammad bold art 1" pitchFamily="2" charset="-78"/>
              </a:rPr>
              <a:t>التي يجب أن ترد في مستند العرض مثل السعر أو </a:t>
            </a:r>
            <a:r>
              <a:rPr lang="ar-KW" sz="2400" dirty="0" smtClean="0">
                <a:latin typeface="Calibri" pitchFamily="34" charset="0"/>
                <a:cs typeface="mohammad bold art 1" pitchFamily="2" charset="-78"/>
              </a:rPr>
              <a:t>الجدول الزمني </a:t>
            </a:r>
            <a:r>
              <a:rPr lang="ar-KW" sz="2400" dirty="0">
                <a:latin typeface="Calibri" pitchFamily="34" charset="0"/>
                <a:cs typeface="mohammad bold art 1" pitchFamily="2" charset="-78"/>
              </a:rPr>
              <a:t>أو مدير عملية </a:t>
            </a:r>
            <a:r>
              <a:rPr lang="ar-KW" sz="2400" dirty="0" smtClean="0">
                <a:latin typeface="Calibri" pitchFamily="34" charset="0"/>
                <a:cs typeface="mohammad bold art 1" pitchFamily="2" charset="-78"/>
              </a:rPr>
              <a:t>الاستحواذ أو </a:t>
            </a:r>
            <a:r>
              <a:rPr lang="ar-KW" sz="2400" dirty="0">
                <a:latin typeface="Calibri" pitchFamily="34" charset="0"/>
                <a:cs typeface="mohammad bold art 1" pitchFamily="2" charset="-78"/>
              </a:rPr>
              <a:t>مصادر كيفية التمويل أو غيرها من </a:t>
            </a:r>
            <a:r>
              <a:rPr lang="ar-KW" sz="2400" dirty="0" smtClean="0">
                <a:latin typeface="Calibri" pitchFamily="34" charset="0"/>
                <a:cs typeface="mohammad bold art 1" pitchFamily="2" charset="-78"/>
              </a:rPr>
              <a:t>المعلومات التي </a:t>
            </a:r>
            <a:r>
              <a:rPr lang="ar-KW" sz="2400" dirty="0">
                <a:latin typeface="Calibri" pitchFamily="34" charset="0"/>
                <a:cs typeface="mohammad bold art 1" pitchFamily="2" charset="-78"/>
              </a:rPr>
              <a:t>يجب أن يتضمنها مستند العرض.</a:t>
            </a:r>
            <a:r>
              <a:rPr lang="ar-KW" sz="2400" b="1" dirty="0">
                <a:latin typeface="Calibri" pitchFamily="34" charset="0"/>
                <a:cs typeface="mohammad bold art 1" pitchFamily="2" charset="-78"/>
              </a:rPr>
              <a:t>"</a:t>
            </a:r>
            <a:endParaRPr lang="en-US" sz="2400" dirty="0">
              <a:latin typeface="Calibri" pitchFamily="34" charset="0"/>
              <a:cs typeface="mohammad bold art 1" pitchFamily="2" charset="-78"/>
            </a:endParaRPr>
          </a:p>
          <a:p>
            <a:pPr marL="0" lvl="0" indent="0" algn="justLow" rtl="1">
              <a:lnSpc>
                <a:spcPct val="115000"/>
              </a:lnSpc>
              <a:spcBef>
                <a:spcPts val="0"/>
              </a:spcBef>
              <a:spcAft>
                <a:spcPts val="1000"/>
              </a:spcAft>
              <a:buNone/>
              <a:tabLst>
                <a:tab pos="121920" algn="l"/>
              </a:tabLst>
            </a:pPr>
            <a:r>
              <a:rPr lang="ar-KW" sz="2400" b="1" dirty="0" smtClean="0">
                <a:latin typeface="Calibri" pitchFamily="34" charset="0"/>
                <a:cs typeface="mohammad bold art 1" pitchFamily="2" charset="-78"/>
              </a:rPr>
              <a:t>ويلتزم </a:t>
            </a:r>
            <a:r>
              <a:rPr lang="ar-KW" sz="2400" b="1" dirty="0">
                <a:latin typeface="Calibri" pitchFamily="34" charset="0"/>
                <a:cs typeface="mohammad bold art 1" pitchFamily="2" charset="-78"/>
              </a:rPr>
              <a:t>جميع الأشخاص باتباع إجراءات تنفيذ عملية الاستحواذ الاختياري المذكورة في الملحق رقم (2) من كتاب الاندماج والاستحواذ</a:t>
            </a:r>
            <a:r>
              <a:rPr lang="ar-KW" sz="2400" b="1" dirty="0" smtClean="0">
                <a:latin typeface="Calibri" pitchFamily="34" charset="0"/>
                <a:cs typeface="mohammad bold art 1" pitchFamily="2" charset="-78"/>
              </a:rPr>
              <a:t>.</a:t>
            </a:r>
            <a:endParaRPr lang="en-US" sz="24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49722"/>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627754" y="1124587"/>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22</a:t>
            </a:fld>
            <a:endParaRPr lang="en-GB" dirty="0"/>
          </a:p>
        </p:txBody>
      </p:sp>
    </p:spTree>
    <p:extLst>
      <p:ext uri="{BB962C8B-B14F-4D97-AF65-F5344CB8AC3E}">
        <p14:creationId xmlns:p14="http://schemas.microsoft.com/office/powerpoint/2010/main" val="14933211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5879" y="63990"/>
            <a:ext cx="5876925" cy="1143000"/>
          </a:xfrm>
        </p:spPr>
        <p:txBody>
          <a:bodyPr>
            <a:noAutofit/>
          </a:bodyPr>
          <a:lstStyle/>
          <a:p>
            <a:pPr algn="r" rtl="1"/>
            <a:r>
              <a:rPr lang="ar-KW" sz="3200" b="1" dirty="0" smtClean="0">
                <a:solidFill>
                  <a:schemeClr val="tx2"/>
                </a:solidFill>
                <a:cs typeface="mohammad bold art 1" pitchFamily="2" charset="-78"/>
              </a:rPr>
              <a:t>إجراءات تنفيذ عملية الاستحواذ الاختياري:</a:t>
            </a:r>
            <a:endParaRPr lang="en-US" sz="32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5975"/>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23</a:t>
            </a:fld>
            <a:endParaRPr lang="en-GB" dirty="0"/>
          </a:p>
        </p:txBody>
      </p:sp>
      <p:sp>
        <p:nvSpPr>
          <p:cNvPr id="5" name="Content Placeholder 4"/>
          <p:cNvSpPr>
            <a:spLocks noGrp="1"/>
          </p:cNvSpPr>
          <p:nvPr>
            <p:ph idx="1"/>
          </p:nvPr>
        </p:nvSpPr>
        <p:spPr>
          <a:xfrm>
            <a:off x="429878" y="1333757"/>
            <a:ext cx="8302926" cy="4879623"/>
          </a:xfrm>
          <a:ln w="12700">
            <a:solidFill>
              <a:srgbClr val="D6BA12"/>
            </a:solidFill>
            <a:prstDash val="dashDot"/>
          </a:ln>
        </p:spPr>
        <p:txBody>
          <a:bodyPr>
            <a:normAutofit/>
          </a:bodyPr>
          <a:lstStyle/>
          <a:p>
            <a:pPr marL="0" indent="0">
              <a:buNone/>
            </a:pPr>
            <a:r>
              <a:rPr lang="ar-KW" dirty="0" smtClean="0"/>
              <a:t> </a:t>
            </a:r>
            <a:endParaRPr lang="en-US" dirty="0"/>
          </a:p>
        </p:txBody>
      </p:sp>
      <p:sp>
        <p:nvSpPr>
          <p:cNvPr id="10" name="Pentagon 9"/>
          <p:cNvSpPr/>
          <p:nvPr/>
        </p:nvSpPr>
        <p:spPr>
          <a:xfrm>
            <a:off x="539552" y="2652387"/>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2000" dirty="0" smtClean="0">
                <a:solidFill>
                  <a:schemeClr val="tx2"/>
                </a:solidFill>
                <a:latin typeface="Calibri" pitchFamily="34" charset="0"/>
                <a:cs typeface="mohammad bold art 1" pitchFamily="2" charset="-78"/>
              </a:rPr>
              <a:t>ا</a:t>
            </a:r>
            <a:r>
              <a:rPr lang="ar-KW" sz="2000" dirty="0" smtClean="0">
                <a:solidFill>
                  <a:srgbClr val="1F497D"/>
                </a:solidFill>
                <a:latin typeface="Calibri" pitchFamily="34" charset="0"/>
                <a:cs typeface="mohammad bold art 1" pitchFamily="2" charset="-78"/>
              </a:rPr>
              <a:t>لإفصاح الأولي</a:t>
            </a:r>
            <a:r>
              <a:rPr lang="ar-KW" sz="2000" dirty="0" smtClean="0">
                <a:solidFill>
                  <a:schemeClr val="accent2">
                    <a:lumMod val="50000"/>
                  </a:schemeClr>
                </a:solidFill>
                <a:latin typeface="Calibri" pitchFamily="34" charset="0"/>
                <a:cs typeface="mohammad bold art 1" pitchFamily="2" charset="-78"/>
              </a:rPr>
              <a:t> </a:t>
            </a:r>
            <a:r>
              <a:rPr lang="ar-KW" sz="2000" dirty="0">
                <a:solidFill>
                  <a:srgbClr val="1F497D"/>
                </a:solidFill>
                <a:latin typeface="Calibri" pitchFamily="34" charset="0"/>
                <a:cs typeface="mohammad bold art 1" pitchFamily="2" charset="-78"/>
              </a:rPr>
              <a:t>عن </a:t>
            </a:r>
            <a:r>
              <a:rPr lang="ar-KW" sz="2000" dirty="0" smtClean="0">
                <a:solidFill>
                  <a:srgbClr val="1F497D"/>
                </a:solidFill>
                <a:latin typeface="Calibri" pitchFamily="34" charset="0"/>
                <a:cs typeface="mohammad bold art 1" pitchFamily="2" charset="-78"/>
              </a:rPr>
              <a:t>العرض </a:t>
            </a:r>
            <a:r>
              <a:rPr lang="ar-KW" sz="2000" b="1" dirty="0" smtClean="0">
                <a:solidFill>
                  <a:schemeClr val="tx2"/>
                </a:solidFill>
                <a:latin typeface="Calibri" pitchFamily="34" charset="0"/>
                <a:cs typeface="mohammad bold art 1" pitchFamily="2" charset="-78"/>
              </a:rPr>
              <a:t>الاختياري</a:t>
            </a:r>
            <a:endParaRPr lang="ar-KW" sz="2000" b="1" dirty="0">
              <a:solidFill>
                <a:schemeClr val="tx2"/>
              </a:solidFill>
              <a:latin typeface="Calibri" pitchFamily="34" charset="0"/>
              <a:cs typeface="mohammad bold art 1" pitchFamily="2" charset="-78"/>
            </a:endParaRPr>
          </a:p>
        </p:txBody>
      </p:sp>
      <p:sp>
        <p:nvSpPr>
          <p:cNvPr id="11" name="Pentagon 10"/>
          <p:cNvSpPr/>
          <p:nvPr/>
        </p:nvSpPr>
        <p:spPr>
          <a:xfrm>
            <a:off x="2555776" y="268126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تعيين مستشار استثمار ومدير عملية الاستحواذ</a:t>
            </a:r>
            <a:endParaRPr lang="en-US" sz="2000" dirty="0">
              <a:solidFill>
                <a:srgbClr val="1F497D"/>
              </a:solidFill>
              <a:latin typeface="Calibri" pitchFamily="34" charset="0"/>
              <a:cs typeface="mohammad bold art 1" pitchFamily="2" charset="-78"/>
            </a:endParaRPr>
          </a:p>
        </p:txBody>
      </p:sp>
      <p:sp>
        <p:nvSpPr>
          <p:cNvPr id="14" name="Pentagon 13"/>
          <p:cNvSpPr/>
          <p:nvPr/>
        </p:nvSpPr>
        <p:spPr>
          <a:xfrm>
            <a:off x="6682238" y="2670708"/>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1600" dirty="0">
                <a:solidFill>
                  <a:srgbClr val="1F497D"/>
                </a:solidFill>
                <a:latin typeface="Calibri" pitchFamily="34" charset="0"/>
                <a:cs typeface="mohammad bold art 1" pitchFamily="2" charset="-78"/>
              </a:rPr>
              <a:t>النشر والإعلان عن مستند </a:t>
            </a:r>
            <a:r>
              <a:rPr lang="ar-KW" sz="1600" dirty="0" smtClean="0">
                <a:solidFill>
                  <a:srgbClr val="1F497D"/>
                </a:solidFill>
                <a:latin typeface="Calibri" pitchFamily="34" charset="0"/>
                <a:cs typeface="mohammad bold art 1" pitchFamily="2" charset="-78"/>
              </a:rPr>
              <a:t>العرض، </a:t>
            </a:r>
            <a:r>
              <a:rPr lang="ar-KW" sz="1600" dirty="0">
                <a:solidFill>
                  <a:srgbClr val="1F497D"/>
                </a:solidFill>
                <a:latin typeface="Calibri" pitchFamily="34" charset="0"/>
                <a:cs typeface="mohammad bold art 1" pitchFamily="2" charset="-78"/>
              </a:rPr>
              <a:t>وإتاحة المستندات للاطلاع</a:t>
            </a:r>
            <a:endParaRPr lang="en-US" sz="1600" dirty="0">
              <a:solidFill>
                <a:srgbClr val="1F497D"/>
              </a:solidFill>
              <a:latin typeface="Calibri" pitchFamily="34" charset="0"/>
              <a:cs typeface="mohammad bold art 1" pitchFamily="2" charset="-78"/>
            </a:endParaRPr>
          </a:p>
        </p:txBody>
      </p:sp>
      <p:sp>
        <p:nvSpPr>
          <p:cNvPr id="17" name="Pentagon 16"/>
          <p:cNvSpPr/>
          <p:nvPr/>
        </p:nvSpPr>
        <p:spPr>
          <a:xfrm>
            <a:off x="4644008" y="266557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a:solidFill>
                  <a:srgbClr val="1F497D"/>
                </a:solidFill>
                <a:latin typeface="Calibri" pitchFamily="34" charset="0"/>
                <a:cs typeface="mohammad bold art 1" pitchFamily="2" charset="-78"/>
              </a:rPr>
              <a:t>تقديم مستند </a:t>
            </a:r>
            <a:r>
              <a:rPr lang="ar-KW" sz="2000" dirty="0" smtClean="0">
                <a:solidFill>
                  <a:srgbClr val="1F497D"/>
                </a:solidFill>
                <a:latin typeface="Calibri" pitchFamily="34" charset="0"/>
                <a:cs typeface="mohammad bold art 1" pitchFamily="2" charset="-78"/>
              </a:rPr>
              <a:t>العرض للهيئة</a:t>
            </a:r>
            <a:endParaRPr lang="en-US" sz="2000" dirty="0">
              <a:solidFill>
                <a:srgbClr val="1F497D"/>
              </a:solidFill>
              <a:latin typeface="Calibri" pitchFamily="34" charset="0"/>
              <a:cs typeface="mohammad bold art 1" pitchFamily="2" charset="-78"/>
            </a:endParaRPr>
          </a:p>
        </p:txBody>
      </p:sp>
      <p:cxnSp>
        <p:nvCxnSpPr>
          <p:cNvPr id="33" name="Straight Arrow Connector 32"/>
          <p:cNvCxnSpPr/>
          <p:nvPr/>
        </p:nvCxnSpPr>
        <p:spPr>
          <a:xfrm>
            <a:off x="3419872" y="3977406"/>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2208886" y="4337950"/>
            <a:ext cx="2363114" cy="1796070"/>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a:solidFill>
                  <a:srgbClr val="1F497D"/>
                </a:solidFill>
                <a:latin typeface="Calibri" pitchFamily="34" charset="0"/>
                <a:cs typeface="mohammad bold art 1" pitchFamily="2" charset="-78"/>
              </a:rPr>
              <a:t>يجب على الشركة </a:t>
            </a:r>
            <a:r>
              <a:rPr lang="ar-KW" sz="1700" dirty="0" smtClean="0">
                <a:solidFill>
                  <a:srgbClr val="1F497D"/>
                </a:solidFill>
                <a:latin typeface="Calibri" pitchFamily="34" charset="0"/>
                <a:cs typeface="mohammad bold art 1" pitchFamily="2" charset="-78"/>
              </a:rPr>
              <a:t>مقدمة </a:t>
            </a:r>
            <a:r>
              <a:rPr lang="ar-KW" sz="1700" dirty="0">
                <a:solidFill>
                  <a:srgbClr val="1F497D"/>
                </a:solidFill>
                <a:latin typeface="Calibri" pitchFamily="34" charset="0"/>
                <a:cs typeface="mohammad bold art 1" pitchFamily="2" charset="-78"/>
              </a:rPr>
              <a:t>العرض </a:t>
            </a:r>
            <a:r>
              <a:rPr lang="ar-KW" sz="1700" u="sng" dirty="0">
                <a:solidFill>
                  <a:srgbClr val="1F497D"/>
                </a:solidFill>
                <a:latin typeface="Calibri" pitchFamily="34" charset="0"/>
                <a:cs typeface="mohammad bold art 1" pitchFamily="2" charset="-78"/>
              </a:rPr>
              <a:t>إذا كانت مدرجة </a:t>
            </a:r>
            <a:r>
              <a:rPr lang="ar-KW" sz="1700" dirty="0">
                <a:solidFill>
                  <a:srgbClr val="1F497D"/>
                </a:solidFill>
                <a:latin typeface="Calibri" pitchFamily="34" charset="0"/>
                <a:cs typeface="mohammad bold art 1" pitchFamily="2" charset="-78"/>
              </a:rPr>
              <a:t>والشركة محل العرض الحصول على استشارة مستقلة  حسب أحكام المادة (</a:t>
            </a:r>
            <a:r>
              <a:rPr lang="ar-KW" sz="1700" dirty="0">
                <a:solidFill>
                  <a:srgbClr val="1F497D"/>
                </a:solidFill>
                <a:latin typeface="Calibri" pitchFamily="34" charset="0"/>
                <a:cs typeface="mohammad bold art 1" pitchFamily="2" charset="-78"/>
                <a:hlinkClick r:id="rId5" action="ppaction://hlinkfile"/>
              </a:rPr>
              <a:t>3-1-6</a:t>
            </a:r>
            <a:r>
              <a:rPr lang="ar-KW" sz="1700" dirty="0">
                <a:solidFill>
                  <a:srgbClr val="1F497D"/>
                </a:solidFill>
                <a:latin typeface="Calibri" pitchFamily="34" charset="0"/>
                <a:cs typeface="mohammad bold art 1" pitchFamily="2" charset="-78"/>
              </a:rPr>
              <a:t>) </a:t>
            </a:r>
            <a:endParaRPr lang="en-US" sz="1700" dirty="0">
              <a:solidFill>
                <a:srgbClr val="1F497D"/>
              </a:solidFill>
              <a:latin typeface="Calibri" pitchFamily="34" charset="0"/>
              <a:cs typeface="mohammad bold art 1" pitchFamily="2" charset="-78"/>
            </a:endParaRPr>
          </a:p>
        </p:txBody>
      </p:sp>
      <p:sp>
        <p:nvSpPr>
          <p:cNvPr id="38" name="Rounded Rectangle 37"/>
          <p:cNvSpPr/>
          <p:nvPr/>
        </p:nvSpPr>
        <p:spPr>
          <a:xfrm>
            <a:off x="465222" y="4308571"/>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حسب الإجراءات الواردة بأحكام المادة </a:t>
            </a:r>
            <a:r>
              <a:rPr lang="ar-KW" sz="1700" dirty="0" smtClean="0">
                <a:solidFill>
                  <a:srgbClr val="1F497D"/>
                </a:solidFill>
                <a:latin typeface="Calibri" pitchFamily="34" charset="0"/>
                <a:cs typeface="mohammad bold art 1" pitchFamily="2" charset="-78"/>
                <a:hlinkClick r:id="rId6" action="ppaction://hlinkfile"/>
              </a:rPr>
              <a:t>(3-2-2)</a:t>
            </a:r>
            <a:endParaRPr lang="en-US" sz="1700" dirty="0">
              <a:solidFill>
                <a:srgbClr val="1F497D"/>
              </a:solidFill>
              <a:latin typeface="Calibri" pitchFamily="34" charset="0"/>
              <a:cs typeface="mohammad bold art 1" pitchFamily="2" charset="-78"/>
            </a:endParaRPr>
          </a:p>
        </p:txBody>
      </p:sp>
      <p:sp>
        <p:nvSpPr>
          <p:cNvPr id="43" name="Rounded Rectangle 42"/>
          <p:cNvSpPr/>
          <p:nvPr/>
        </p:nvSpPr>
        <p:spPr>
          <a:xfrm>
            <a:off x="6682238" y="4355535"/>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r>
              <a:rPr lang="ar-KW" sz="1700" dirty="0" smtClean="0">
                <a:solidFill>
                  <a:srgbClr val="1F497D"/>
                </a:solidFill>
                <a:latin typeface="Calibri" pitchFamily="34" charset="0"/>
                <a:cs typeface="mohammad bold art 1" pitchFamily="2" charset="-78"/>
              </a:rPr>
              <a:t>وفق آلية </a:t>
            </a:r>
            <a:r>
              <a:rPr lang="ar-KW" sz="1700" dirty="0">
                <a:solidFill>
                  <a:srgbClr val="1F497D"/>
                </a:solidFill>
                <a:latin typeface="Calibri" pitchFamily="34" charset="0"/>
                <a:cs typeface="mohammad bold art 1" pitchFamily="2" charset="-78"/>
              </a:rPr>
              <a:t>الإعلان المذكورة في </a:t>
            </a:r>
            <a:r>
              <a:rPr lang="ar-KW" sz="1700" dirty="0" smtClean="0">
                <a:solidFill>
                  <a:srgbClr val="1F497D"/>
                </a:solidFill>
                <a:latin typeface="Calibri" pitchFamily="34" charset="0"/>
                <a:cs typeface="mohammad bold art 1" pitchFamily="2" charset="-78"/>
              </a:rPr>
              <a:t>أحكام المادة (</a:t>
            </a:r>
            <a:r>
              <a:rPr lang="ar-KW" sz="1700" dirty="0" smtClean="0">
                <a:solidFill>
                  <a:srgbClr val="1F497D"/>
                </a:solidFill>
                <a:latin typeface="Calibri" pitchFamily="34" charset="0"/>
                <a:cs typeface="mohammad bold art 1" pitchFamily="2" charset="-78"/>
                <a:hlinkClick r:id="rId7" action="ppaction://hlinkfile"/>
              </a:rPr>
              <a:t>3-3-9</a:t>
            </a:r>
            <a:r>
              <a:rPr lang="ar-KW" sz="1700" dirty="0" smtClean="0">
                <a:solidFill>
                  <a:srgbClr val="1F497D"/>
                </a:solidFill>
                <a:latin typeface="Calibri" pitchFamily="34" charset="0"/>
                <a:cs typeface="mohammad bold art 1" pitchFamily="2" charset="-78"/>
              </a:rPr>
              <a:t>)</a:t>
            </a:r>
            <a:endParaRPr lang="en-US" sz="1700" dirty="0">
              <a:solidFill>
                <a:srgbClr val="1F497D"/>
              </a:solidFill>
              <a:latin typeface="Calibri" pitchFamily="34" charset="0"/>
              <a:cs typeface="mohammad bold art 1" pitchFamily="2" charset="-78"/>
            </a:endParaRPr>
          </a:p>
        </p:txBody>
      </p:sp>
      <p:cxnSp>
        <p:nvCxnSpPr>
          <p:cNvPr id="61" name="Straight Arrow Connector 60"/>
          <p:cNvCxnSpPr/>
          <p:nvPr/>
        </p:nvCxnSpPr>
        <p:spPr>
          <a:xfrm>
            <a:off x="1187624" y="3948531"/>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a:off x="7524328" y="3977406"/>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5292080" y="2564904"/>
            <a:ext cx="149188" cy="11386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67" name="Rectangle 66"/>
          <p:cNvSpPr/>
          <p:nvPr/>
        </p:nvSpPr>
        <p:spPr>
          <a:xfrm>
            <a:off x="1648876" y="2204864"/>
            <a:ext cx="2923124" cy="272954"/>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ar-KW" sz="2000" dirty="0">
                <a:solidFill>
                  <a:srgbClr val="FF0000"/>
                </a:solidFill>
                <a:latin typeface="Calibri" pitchFamily="34" charset="0"/>
                <a:cs typeface="mohammad bold art 1" pitchFamily="2" charset="-78"/>
              </a:rPr>
              <a:t>خلال مدة أقصاها </a:t>
            </a:r>
            <a:r>
              <a:rPr lang="ar-KW" sz="2000" dirty="0" smtClean="0">
                <a:solidFill>
                  <a:srgbClr val="FF0000"/>
                </a:solidFill>
                <a:latin typeface="Calibri" pitchFamily="34" charset="0"/>
                <a:cs typeface="mohammad bold art 1" pitchFamily="2" charset="-78"/>
              </a:rPr>
              <a:t>180 </a:t>
            </a:r>
            <a:r>
              <a:rPr lang="ar-KW" sz="2000" dirty="0">
                <a:solidFill>
                  <a:srgbClr val="FF0000"/>
                </a:solidFill>
                <a:latin typeface="Calibri" pitchFamily="34" charset="0"/>
                <a:cs typeface="mohammad bold art 1" pitchFamily="2" charset="-78"/>
              </a:rPr>
              <a:t>يوماً</a:t>
            </a:r>
            <a:endParaRPr lang="en-US" sz="2000" dirty="0">
              <a:solidFill>
                <a:srgbClr val="FF0000"/>
              </a:solidFill>
              <a:latin typeface="Calibri" pitchFamily="34" charset="0"/>
              <a:cs typeface="mohammad bold art 1" pitchFamily="2" charset="-78"/>
            </a:endParaRPr>
          </a:p>
        </p:txBody>
      </p:sp>
      <p:sp>
        <p:nvSpPr>
          <p:cNvPr id="55" name="Freeform 54"/>
          <p:cNvSpPr/>
          <p:nvPr/>
        </p:nvSpPr>
        <p:spPr>
          <a:xfrm>
            <a:off x="922774" y="1889207"/>
            <a:ext cx="4443900" cy="761932"/>
          </a:xfrm>
          <a:custGeom>
            <a:avLst/>
            <a:gdLst>
              <a:gd name="connsiteX0" fmla="*/ 0 w 4419086"/>
              <a:gd name="connsiteY0" fmla="*/ 297465 h 322331"/>
              <a:gd name="connsiteX1" fmla="*/ 2126256 w 4419086"/>
              <a:gd name="connsiteY1" fmla="*/ 10 h 322331"/>
              <a:gd name="connsiteX2" fmla="*/ 4230477 w 4419086"/>
              <a:gd name="connsiteY2" fmla="*/ 286449 h 322331"/>
              <a:gd name="connsiteX3" fmla="*/ 4186410 w 4419086"/>
              <a:gd name="connsiteY3" fmla="*/ 308482 h 322331"/>
            </a:gdLst>
            <a:ahLst/>
            <a:cxnLst>
              <a:cxn ang="0">
                <a:pos x="connsiteX0" y="connsiteY0"/>
              </a:cxn>
              <a:cxn ang="0">
                <a:pos x="connsiteX1" y="connsiteY1"/>
              </a:cxn>
              <a:cxn ang="0">
                <a:pos x="connsiteX2" y="connsiteY2"/>
              </a:cxn>
              <a:cxn ang="0">
                <a:pos x="connsiteX3" y="connsiteY3"/>
              </a:cxn>
            </a:cxnLst>
            <a:rect l="l" t="t" r="r" b="b"/>
            <a:pathLst>
              <a:path w="4419086" h="322331">
                <a:moveTo>
                  <a:pt x="0" y="297465"/>
                </a:moveTo>
                <a:cubicBezTo>
                  <a:pt x="710588" y="149655"/>
                  <a:pt x="1421177" y="1846"/>
                  <a:pt x="2126256" y="10"/>
                </a:cubicBezTo>
                <a:cubicBezTo>
                  <a:pt x="2831335" y="-1826"/>
                  <a:pt x="3887118" y="235037"/>
                  <a:pt x="4230477" y="286449"/>
                </a:cubicBezTo>
                <a:cubicBezTo>
                  <a:pt x="4573836" y="337861"/>
                  <a:pt x="4380123" y="323171"/>
                  <a:pt x="4186410" y="3084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405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17" grpId="0" animBg="1"/>
      <p:bldP spid="36" grpId="0" animBg="1"/>
      <p:bldP spid="38" grpId="0" animBg="1"/>
      <p:bldP spid="43" grpId="0" animBg="1"/>
      <p:bldP spid="67" grpId="0" animBg="1"/>
      <p:bldP spid="5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ontent Placeholder 4"/>
          <p:cNvSpPr>
            <a:spLocks noGrp="1"/>
          </p:cNvSpPr>
          <p:nvPr>
            <p:ph idx="1"/>
          </p:nvPr>
        </p:nvSpPr>
        <p:spPr>
          <a:xfrm>
            <a:off x="336808" y="1475673"/>
            <a:ext cx="8349992" cy="4544774"/>
          </a:xfrm>
          <a:ln w="12700">
            <a:solidFill>
              <a:srgbClr val="D6BA12"/>
            </a:solidFill>
            <a:prstDash val="dashDot"/>
          </a:ln>
        </p:spPr>
        <p:txBody>
          <a:bodyPr>
            <a:normAutofit/>
          </a:bodyPr>
          <a:lstStyle/>
          <a:p>
            <a:pPr marL="0" indent="0">
              <a:buNone/>
            </a:pPr>
            <a:endParaRPr lang="en-US" dirty="0"/>
          </a:p>
        </p:txBody>
      </p:sp>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إجراءات تنفيذ عملية الاستحواذ الاختياري:</a:t>
            </a:r>
            <a:endParaRPr lang="en-US" sz="32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24</a:t>
            </a:fld>
            <a:endParaRPr lang="en-GB" dirty="0"/>
          </a:p>
        </p:txBody>
      </p:sp>
      <p:sp>
        <p:nvSpPr>
          <p:cNvPr id="15" name="Pentagon 14"/>
          <p:cNvSpPr/>
          <p:nvPr/>
        </p:nvSpPr>
        <p:spPr>
          <a:xfrm>
            <a:off x="6623510" y="213285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تنفيذ </a:t>
            </a:r>
            <a:r>
              <a:rPr lang="ar-KW" sz="2000" dirty="0">
                <a:solidFill>
                  <a:srgbClr val="1F497D"/>
                </a:solidFill>
                <a:latin typeface="Calibri" pitchFamily="34" charset="0"/>
                <a:cs typeface="mohammad bold art 1" pitchFamily="2" charset="-78"/>
              </a:rPr>
              <a:t>عملية الاستحواذ</a:t>
            </a:r>
            <a:endParaRPr lang="en-US" sz="2000" dirty="0">
              <a:solidFill>
                <a:srgbClr val="1F497D"/>
              </a:solidFill>
              <a:latin typeface="Calibri" pitchFamily="34" charset="0"/>
              <a:cs typeface="mohammad bold art 1" pitchFamily="2" charset="-78"/>
            </a:endParaRPr>
          </a:p>
        </p:txBody>
      </p:sp>
      <p:sp>
        <p:nvSpPr>
          <p:cNvPr id="16" name="Pentagon 15"/>
          <p:cNvSpPr/>
          <p:nvPr/>
        </p:nvSpPr>
        <p:spPr>
          <a:xfrm>
            <a:off x="2508710" y="213285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تجميع الأسهم</a:t>
            </a:r>
            <a:endParaRPr lang="en-US" sz="2000" dirty="0">
              <a:solidFill>
                <a:srgbClr val="1F497D"/>
              </a:solidFill>
              <a:latin typeface="Calibri" pitchFamily="34" charset="0"/>
              <a:cs typeface="mohammad bold art 1" pitchFamily="2" charset="-78"/>
            </a:endParaRPr>
          </a:p>
        </p:txBody>
      </p:sp>
      <p:sp>
        <p:nvSpPr>
          <p:cNvPr id="18" name="Pentagon 17"/>
          <p:cNvSpPr/>
          <p:nvPr/>
        </p:nvSpPr>
        <p:spPr>
          <a:xfrm>
            <a:off x="4572000" y="213285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موافقة الهيئة على تنفيذ عملية الاستحواذ</a:t>
            </a:r>
            <a:endParaRPr lang="en-US" sz="2000" dirty="0">
              <a:solidFill>
                <a:srgbClr val="1F497D"/>
              </a:solidFill>
              <a:latin typeface="Calibri" pitchFamily="34" charset="0"/>
              <a:cs typeface="mohammad bold art 1" pitchFamily="2" charset="-78"/>
            </a:endParaRPr>
          </a:p>
        </p:txBody>
      </p:sp>
      <p:sp>
        <p:nvSpPr>
          <p:cNvPr id="19" name="Pentagon 18"/>
          <p:cNvSpPr/>
          <p:nvPr/>
        </p:nvSpPr>
        <p:spPr>
          <a:xfrm>
            <a:off x="471651" y="213285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توصية </a:t>
            </a:r>
            <a:r>
              <a:rPr lang="ar-KW" sz="2000" dirty="0">
                <a:solidFill>
                  <a:srgbClr val="1F497D"/>
                </a:solidFill>
                <a:latin typeface="Calibri" pitchFamily="34" charset="0"/>
                <a:cs typeface="mohammad bold art 1" pitchFamily="2" charset="-78"/>
              </a:rPr>
              <a:t>مجلس إدارة محل العرض</a:t>
            </a:r>
            <a:endParaRPr lang="en-US" sz="2000" dirty="0">
              <a:solidFill>
                <a:srgbClr val="1F497D"/>
              </a:solidFill>
              <a:latin typeface="Calibri" pitchFamily="34" charset="0"/>
              <a:cs typeface="mohammad bold art 1" pitchFamily="2" charset="-78"/>
            </a:endParaRPr>
          </a:p>
        </p:txBody>
      </p:sp>
      <p:cxnSp>
        <p:nvCxnSpPr>
          <p:cNvPr id="20" name="Straight Arrow Connector 19"/>
          <p:cNvCxnSpPr/>
          <p:nvPr/>
        </p:nvCxnSpPr>
        <p:spPr>
          <a:xfrm>
            <a:off x="1331640" y="3429000"/>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533401" y="3933056"/>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وفق أحكام المادة (75) من القانون و </a:t>
            </a:r>
          </a:p>
          <a:p>
            <a:pPr algn="ctr"/>
            <a:r>
              <a:rPr lang="ar-KW" sz="1700" dirty="0" smtClean="0">
                <a:solidFill>
                  <a:srgbClr val="1F497D"/>
                </a:solidFill>
                <a:latin typeface="Calibri" pitchFamily="34" charset="0"/>
                <a:cs typeface="mohammad bold art 1" pitchFamily="2" charset="-78"/>
                <a:hlinkClick r:id="rId5" action="ppaction://hlinkfile"/>
              </a:rPr>
              <a:t>(3-3-10) </a:t>
            </a:r>
            <a:r>
              <a:rPr lang="ar-KW" sz="1700" dirty="0" smtClean="0">
                <a:solidFill>
                  <a:srgbClr val="1F497D"/>
                </a:solidFill>
                <a:latin typeface="Calibri" pitchFamily="34" charset="0"/>
                <a:cs typeface="mohammad bold art 1" pitchFamily="2" charset="-78"/>
              </a:rPr>
              <a:t>من اللائحة</a:t>
            </a:r>
            <a:endParaRPr lang="en-US" sz="1700" dirty="0">
              <a:solidFill>
                <a:srgbClr val="1F497D"/>
              </a:solidFill>
              <a:latin typeface="Calibri" pitchFamily="34" charset="0"/>
              <a:cs typeface="mohammad bold art 1" pitchFamily="2" charset="-78"/>
            </a:endParaRPr>
          </a:p>
        </p:txBody>
      </p:sp>
      <p:cxnSp>
        <p:nvCxnSpPr>
          <p:cNvPr id="22" name="Straight Arrow Connector 21"/>
          <p:cNvCxnSpPr/>
          <p:nvPr/>
        </p:nvCxnSpPr>
        <p:spPr>
          <a:xfrm>
            <a:off x="3306345" y="3433348"/>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2508106" y="3937404"/>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a:solidFill>
                  <a:srgbClr val="1F497D"/>
                </a:solidFill>
                <a:latin typeface="Calibri" pitchFamily="34" charset="0"/>
                <a:cs typeface="mohammad bold art 1" pitchFamily="2" charset="-78"/>
              </a:rPr>
              <a:t>خلال فترة لا تقل عن ثلاثين </a:t>
            </a:r>
            <a:r>
              <a:rPr lang="ar-KW" sz="1700" dirty="0" smtClean="0">
                <a:solidFill>
                  <a:srgbClr val="1F497D"/>
                </a:solidFill>
                <a:latin typeface="Calibri" pitchFamily="34" charset="0"/>
                <a:cs typeface="mohammad bold art 1" pitchFamily="2" charset="-78"/>
              </a:rPr>
              <a:t>يوماً من تاريخ الإعلان عن بدء فترة التجميع</a:t>
            </a:r>
            <a:endParaRPr lang="en-US" sz="1700" dirty="0">
              <a:solidFill>
                <a:srgbClr val="1F497D"/>
              </a:solidFill>
              <a:latin typeface="Calibri" pitchFamily="34" charset="0"/>
              <a:cs typeface="mohammad bold art 1" pitchFamily="2" charset="-78"/>
            </a:endParaRPr>
          </a:p>
        </p:txBody>
      </p:sp>
      <p:cxnSp>
        <p:nvCxnSpPr>
          <p:cNvPr id="27" name="Straight Arrow Connector 26"/>
          <p:cNvCxnSpPr/>
          <p:nvPr/>
        </p:nvCxnSpPr>
        <p:spPr>
          <a:xfrm>
            <a:off x="7398837" y="3429000"/>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Rounded Rectangle 27"/>
          <p:cNvSpPr/>
          <p:nvPr/>
        </p:nvSpPr>
        <p:spPr>
          <a:xfrm>
            <a:off x="6600598" y="3933056"/>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من خلال «محضر بيع أسهم» لدى البورصة</a:t>
            </a:r>
            <a:endParaRPr lang="en-US" sz="1700" dirty="0">
              <a:solidFill>
                <a:srgbClr val="1F497D"/>
              </a:solidFill>
              <a:latin typeface="Calibri" pitchFamily="34" charset="0"/>
              <a:cs typeface="mohammad bold art 1" pitchFamily="2" charset="-78"/>
            </a:endParaRPr>
          </a:p>
        </p:txBody>
      </p:sp>
      <p:cxnSp>
        <p:nvCxnSpPr>
          <p:cNvPr id="25" name="Straight Arrow Connector 24"/>
          <p:cNvCxnSpPr/>
          <p:nvPr/>
        </p:nvCxnSpPr>
        <p:spPr>
          <a:xfrm>
            <a:off x="5312635" y="3446755"/>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4514396" y="3950811"/>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لا يجوز الانسحاب من عرض الاستحواذ بعد صدور موافقة الهيئة على التنفيذ</a:t>
            </a:r>
            <a:endParaRPr lang="en-US" sz="17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343332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animBg="1"/>
      <p:bldP spid="19" grpId="0" animBg="1"/>
      <p:bldP spid="21" grpId="0" animBg="1"/>
      <p:bldP spid="23" grpId="0" animBg="1"/>
      <p:bldP spid="28" grpId="0" animBg="1"/>
      <p:bldP spid="2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ctr" rtl="1" fontAlgn="base">
              <a:spcBef>
                <a:spcPct val="0"/>
              </a:spcBef>
              <a:spcAft>
                <a:spcPts val="600"/>
              </a:spcAft>
              <a:buNone/>
            </a:pPr>
            <a:r>
              <a:rPr lang="ar-KW" sz="4800" b="1" dirty="0" smtClean="0">
                <a:latin typeface="Calibri" pitchFamily="34" charset="0"/>
                <a:cs typeface="mohammad bold art 1" pitchFamily="2" charset="-78"/>
              </a:rPr>
              <a:t>خامساً: </a:t>
            </a:r>
            <a:endParaRPr lang="ar-KW" sz="4800" b="1" dirty="0">
              <a:latin typeface="Calibri" pitchFamily="34" charset="0"/>
              <a:cs typeface="mohammad bold art 1" pitchFamily="2" charset="-78"/>
            </a:endParaRPr>
          </a:p>
          <a:p>
            <a:pPr marL="0" indent="0" algn="ctr" rtl="1" fontAlgn="base">
              <a:spcBef>
                <a:spcPct val="0"/>
              </a:spcBef>
              <a:spcAft>
                <a:spcPts val="600"/>
              </a:spcAft>
              <a:buNone/>
            </a:pPr>
            <a:r>
              <a:rPr lang="ar-KW" sz="5000" b="1" dirty="0" smtClean="0">
                <a:latin typeface="Calibri" pitchFamily="34" charset="0"/>
                <a:cs typeface="mohammad bold art 1" pitchFamily="2" charset="-78"/>
              </a:rPr>
              <a:t>الاستحواذ الاختياري غير النقدي</a:t>
            </a:r>
            <a:r>
              <a:rPr lang="ar-KW" sz="5400" dirty="0" smtClean="0">
                <a:solidFill>
                  <a:srgbClr val="FF0000"/>
                </a:solidFill>
                <a:latin typeface="Calibri" pitchFamily="34" charset="0"/>
                <a:cs typeface="mohammad bold art 1" pitchFamily="2" charset="-78"/>
              </a:rPr>
              <a:t>*</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25</a:t>
            </a:fld>
            <a:endParaRPr lang="en-GB" dirty="0">
              <a:solidFill>
                <a:prstClr val="black">
                  <a:tint val="75000"/>
                </a:prstClr>
              </a:solidFill>
            </a:endParaRPr>
          </a:p>
        </p:txBody>
      </p:sp>
    </p:spTree>
    <p:extLst>
      <p:ext uri="{BB962C8B-B14F-4D97-AF65-F5344CB8AC3E}">
        <p14:creationId xmlns:p14="http://schemas.microsoft.com/office/powerpoint/2010/main" val="23954157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5859" y="104965"/>
            <a:ext cx="5876925" cy="1143000"/>
          </a:xfrm>
        </p:spPr>
        <p:txBody>
          <a:bodyPr>
            <a:noAutofit/>
          </a:bodyPr>
          <a:lstStyle/>
          <a:p>
            <a:pPr algn="r" rtl="1"/>
            <a:r>
              <a:rPr lang="ar-KW" sz="3200" b="1" dirty="0" smtClean="0">
                <a:solidFill>
                  <a:schemeClr val="tx2"/>
                </a:solidFill>
                <a:cs typeface="mohammad bold art 1" pitchFamily="2" charset="-78"/>
              </a:rPr>
              <a:t>الاستحواذ الاختياري غير</a:t>
            </a:r>
            <a:br>
              <a:rPr lang="ar-KW" sz="3200" b="1" dirty="0" smtClean="0">
                <a:solidFill>
                  <a:schemeClr val="tx2"/>
                </a:solidFill>
                <a:cs typeface="mohammad bold art 1" pitchFamily="2" charset="-78"/>
              </a:rPr>
            </a:br>
            <a:r>
              <a:rPr lang="ar-KW" sz="3200" b="1" dirty="0" smtClean="0">
                <a:solidFill>
                  <a:schemeClr val="tx2"/>
                </a:solidFill>
                <a:cs typeface="mohammad bold art 1" pitchFamily="2" charset="-78"/>
              </a:rPr>
              <a:t> النقدي</a:t>
            </a:r>
            <a:endParaRPr lang="en-US" sz="3200" dirty="0">
              <a:solidFill>
                <a:schemeClr val="tx2"/>
              </a:solidFill>
            </a:endParaRPr>
          </a:p>
        </p:txBody>
      </p:sp>
      <p:sp>
        <p:nvSpPr>
          <p:cNvPr id="3" name="Content Placeholder 2"/>
          <p:cNvSpPr>
            <a:spLocks noGrp="1"/>
          </p:cNvSpPr>
          <p:nvPr>
            <p:ph idx="1"/>
          </p:nvPr>
        </p:nvSpPr>
        <p:spPr>
          <a:xfrm>
            <a:off x="444397" y="1294085"/>
            <a:ext cx="8229600" cy="5014325"/>
          </a:xfrm>
          <a:ln w="12700">
            <a:solidFill>
              <a:srgbClr val="FFC000"/>
            </a:solidFill>
            <a:prstDash val="dashDot"/>
          </a:ln>
        </p:spPr>
        <p:txBody>
          <a:bodyPr>
            <a:noAutofit/>
          </a:bodyPr>
          <a:lstStyle/>
          <a:p>
            <a:pPr algn="justLow" rtl="1">
              <a:lnSpc>
                <a:spcPct val="115000"/>
              </a:lnSpc>
              <a:spcBef>
                <a:spcPts val="0"/>
              </a:spcBef>
              <a:spcAft>
                <a:spcPts val="1000"/>
              </a:spcAft>
              <a:tabLst>
                <a:tab pos="121920" algn="l"/>
              </a:tabLst>
            </a:pPr>
            <a:r>
              <a:rPr lang="ar-KW" sz="2000" dirty="0" smtClean="0">
                <a:cs typeface="mohammad bold art 1" pitchFamily="2" charset="-78"/>
              </a:rPr>
              <a:t>نصت المادة (3-8-1) على أنه يستطيع مقدم العرض التقدم بعرض الاستحواذ الاختياري </a:t>
            </a:r>
            <a:r>
              <a:rPr lang="ar-SA" sz="2000" u="sng" dirty="0" smtClean="0">
                <a:cs typeface="mohammad bold art 1" pitchFamily="2" charset="-78"/>
              </a:rPr>
              <a:t>بمقابل </a:t>
            </a:r>
            <a:r>
              <a:rPr lang="ar-SA" sz="2000" u="sng" dirty="0">
                <a:cs typeface="mohammad bold art 1" pitchFamily="2" charset="-78"/>
              </a:rPr>
              <a:t>عبارة عن أسهم صادرة لمساهمي الشركة محل العرض </a:t>
            </a:r>
            <a:r>
              <a:rPr lang="ar-SA" sz="2000" dirty="0">
                <a:cs typeface="mohammad bold art 1" pitchFamily="2" charset="-78"/>
              </a:rPr>
              <a:t>في رأس مال الشركة مقدمة العرض، او </a:t>
            </a:r>
            <a:r>
              <a:rPr lang="ar-SA" sz="2000" u="sng" dirty="0">
                <a:cs typeface="mohammad bold art 1" pitchFamily="2" charset="-78"/>
              </a:rPr>
              <a:t>بمقابل عبارة عن نسبة نقدية ونسبة أسهم صادرة لمساهمي الشركة </a:t>
            </a:r>
            <a:r>
              <a:rPr lang="ar-SA" sz="2000" u="sng" dirty="0" smtClean="0">
                <a:cs typeface="mohammad bold art 1" pitchFamily="2" charset="-78"/>
              </a:rPr>
              <a:t>محل </a:t>
            </a:r>
            <a:r>
              <a:rPr lang="ar-SA" sz="2000" u="sng" dirty="0">
                <a:cs typeface="mohammad bold art 1" pitchFamily="2" charset="-78"/>
              </a:rPr>
              <a:t>العرض في رأس مال الشركة مقدمة </a:t>
            </a:r>
            <a:r>
              <a:rPr lang="ar-SA" sz="2000" u="sng" dirty="0" smtClean="0">
                <a:cs typeface="mohammad bold art 1" pitchFamily="2" charset="-78"/>
              </a:rPr>
              <a:t>العرض</a:t>
            </a:r>
            <a:r>
              <a:rPr lang="ar-KW" sz="2000" u="sng" dirty="0" smtClean="0">
                <a:cs typeface="mohammad bold art 1" pitchFamily="2" charset="-78"/>
              </a:rPr>
              <a:t> أو شركة أخرى</a:t>
            </a:r>
            <a:r>
              <a:rPr lang="ar-KW" sz="2000" dirty="0" smtClean="0">
                <a:cs typeface="mohammad bold art 1" pitchFamily="2" charset="-78"/>
              </a:rPr>
              <a:t>.</a:t>
            </a:r>
          </a:p>
          <a:p>
            <a:pPr algn="justLow" rtl="1">
              <a:lnSpc>
                <a:spcPct val="115000"/>
              </a:lnSpc>
              <a:spcBef>
                <a:spcPts val="0"/>
              </a:spcBef>
              <a:spcAft>
                <a:spcPts val="1000"/>
              </a:spcAft>
              <a:tabLst>
                <a:tab pos="121920" algn="l"/>
              </a:tabLst>
            </a:pPr>
            <a:r>
              <a:rPr lang="ar-KW" sz="2000" dirty="0" smtClean="0">
                <a:cs typeface="mohammad bold art 1" pitchFamily="2" charset="-78"/>
              </a:rPr>
              <a:t>نود </a:t>
            </a:r>
            <a:r>
              <a:rPr lang="ar-KW" sz="2000" dirty="0">
                <a:cs typeface="mohammad bold art 1" pitchFamily="2" charset="-78"/>
              </a:rPr>
              <a:t>نلفت انتباهكم إلى أحكام المادة (3-8-3) على التالي:  </a:t>
            </a:r>
          </a:p>
          <a:p>
            <a:pPr marL="0" indent="0" algn="justLow" rtl="1">
              <a:lnSpc>
                <a:spcPct val="115000"/>
              </a:lnSpc>
              <a:spcBef>
                <a:spcPts val="0"/>
              </a:spcBef>
              <a:spcAft>
                <a:spcPts val="1000"/>
              </a:spcAft>
              <a:buNone/>
              <a:tabLst>
                <a:tab pos="121920" algn="l"/>
              </a:tabLst>
            </a:pPr>
            <a:r>
              <a:rPr lang="ar-KW" sz="2000" dirty="0">
                <a:cs typeface="mohammad bold art 1" pitchFamily="2" charset="-78"/>
              </a:rPr>
              <a:t>"في حال رغبة الشركة مقدمة العرض بتقديم عرض استحواذ غير نقدي يتكون بالكامل من أسهم صادرة عنها لمساهمي الشركة محل العرض، فيجب على الشركة مقدمة العرض تقديم تعهدٍ من مساهميها الذين تصل ملكيتهم والأطراف التابعة لهم والمتحالفة معهم إلى 20</a:t>
            </a:r>
            <a:r>
              <a:rPr lang="ar-KW" sz="2000" dirty="0" smtClean="0">
                <a:cs typeface="mohammad bold art 1" pitchFamily="2" charset="-78"/>
              </a:rPr>
              <a:t>% </a:t>
            </a:r>
            <a:r>
              <a:rPr lang="ar-KW" sz="2000" dirty="0">
                <a:cs typeface="mohammad bold art 1" pitchFamily="2" charset="-78"/>
              </a:rPr>
              <a:t>من الأسهم المصدرة في هذه الشركة بعدم بيع أسهمهم في الشركة مقدمة العرض لمدة لا تقل عن اثني عشر شهراً من تاريخ تنفيذ عملية الاستحواذ".</a:t>
            </a:r>
          </a:p>
          <a:p>
            <a:pPr marL="0" indent="0" algn="justLow" rtl="1">
              <a:lnSpc>
                <a:spcPct val="115000"/>
              </a:lnSpc>
              <a:spcBef>
                <a:spcPts val="0"/>
              </a:spcBef>
              <a:spcAft>
                <a:spcPts val="1000"/>
              </a:spcAft>
              <a:buNone/>
              <a:tabLst>
                <a:tab pos="121920" algn="l"/>
              </a:tabLst>
            </a:pPr>
            <a:r>
              <a:rPr lang="ar-KW" sz="2000" dirty="0">
                <a:cs typeface="mohammad bold art 1" pitchFamily="2" charset="-78"/>
              </a:rPr>
              <a:t> </a:t>
            </a:r>
            <a:r>
              <a:rPr lang="ar-KW" sz="2000" dirty="0" smtClean="0">
                <a:cs typeface="mohammad bold art 1" pitchFamily="2" charset="-78"/>
              </a:rPr>
              <a:t>علماً بأن النسبة </a:t>
            </a:r>
            <a:r>
              <a:rPr lang="ar-KW" sz="2000" dirty="0">
                <a:cs typeface="mohammad bold art 1" pitchFamily="2" charset="-78"/>
              </a:rPr>
              <a:t>المشار إليها </a:t>
            </a:r>
            <a:r>
              <a:rPr lang="ar-KW" sz="2000" dirty="0" smtClean="0">
                <a:cs typeface="mohammad bold art 1" pitchFamily="2" charset="-78"/>
              </a:rPr>
              <a:t>بالسابق كانت 5%.</a:t>
            </a:r>
            <a:endParaRPr lang="ar-KW" sz="2000" dirty="0">
              <a:cs typeface="mohammad bold art 1" pitchFamily="2" charset="-78"/>
            </a:endParaRPr>
          </a:p>
          <a:p>
            <a:pPr marL="0" indent="0" algn="justLow" rtl="1">
              <a:lnSpc>
                <a:spcPct val="115000"/>
              </a:lnSpc>
              <a:spcBef>
                <a:spcPts val="0"/>
              </a:spcBef>
              <a:spcAft>
                <a:spcPts val="1000"/>
              </a:spcAft>
              <a:buNone/>
              <a:tabLst>
                <a:tab pos="121920" algn="l"/>
              </a:tabLst>
            </a:pPr>
            <a:endParaRPr lang="ar-KW" sz="20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09320"/>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4705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26</a:t>
            </a:fld>
            <a:endParaRPr lang="en-GB" dirty="0"/>
          </a:p>
        </p:txBody>
      </p:sp>
    </p:spTree>
    <p:extLst>
      <p:ext uri="{BB962C8B-B14F-4D97-AF65-F5344CB8AC3E}">
        <p14:creationId xmlns:p14="http://schemas.microsoft.com/office/powerpoint/2010/main" val="24888293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الاستحواذ الاختياري غير</a:t>
            </a:r>
            <a:br>
              <a:rPr lang="ar-KW" sz="3200" b="1" dirty="0" smtClean="0">
                <a:solidFill>
                  <a:schemeClr val="tx2"/>
                </a:solidFill>
                <a:cs typeface="mohammad bold art 1" pitchFamily="2" charset="-78"/>
              </a:rPr>
            </a:br>
            <a:r>
              <a:rPr lang="ar-KW" sz="3200" b="1" dirty="0" smtClean="0">
                <a:solidFill>
                  <a:schemeClr val="tx2"/>
                </a:solidFill>
                <a:cs typeface="mohammad bold art 1" pitchFamily="2" charset="-78"/>
              </a:rPr>
              <a:t> النقدي</a:t>
            </a:r>
            <a:endParaRPr lang="en-US" sz="3200" dirty="0">
              <a:solidFill>
                <a:schemeClr val="tx2"/>
              </a:solidFill>
            </a:endParaRPr>
          </a:p>
        </p:txBody>
      </p:sp>
      <p:sp>
        <p:nvSpPr>
          <p:cNvPr id="3" name="Content Placeholder 2"/>
          <p:cNvSpPr>
            <a:spLocks noGrp="1"/>
          </p:cNvSpPr>
          <p:nvPr>
            <p:ph idx="1"/>
          </p:nvPr>
        </p:nvSpPr>
        <p:spPr>
          <a:xfrm>
            <a:off x="419100" y="1402493"/>
            <a:ext cx="8267700" cy="4637370"/>
          </a:xfrm>
          <a:ln w="12700">
            <a:solidFill>
              <a:srgbClr val="FFC000"/>
            </a:solidFill>
            <a:prstDash val="dashDot"/>
          </a:ln>
        </p:spPr>
        <p:txBody>
          <a:bodyPr>
            <a:noAutofit/>
          </a:bodyPr>
          <a:lstStyle/>
          <a:p>
            <a:pPr marL="0" indent="0" algn="justLow" rtl="1">
              <a:lnSpc>
                <a:spcPct val="115000"/>
              </a:lnSpc>
              <a:spcBef>
                <a:spcPts val="0"/>
              </a:spcBef>
              <a:spcAft>
                <a:spcPts val="1000"/>
              </a:spcAft>
              <a:buNone/>
              <a:tabLst>
                <a:tab pos="121920" algn="l"/>
              </a:tabLst>
            </a:pPr>
            <a:endParaRPr lang="ar-KW" sz="1800" dirty="0" smtClean="0">
              <a:latin typeface="Calibri" pitchFamily="34" charset="0"/>
              <a:cs typeface="mohammad bold art 1" pitchFamily="2" charset="-78"/>
            </a:endParaRPr>
          </a:p>
          <a:p>
            <a:pPr algn="justLow" rtl="1">
              <a:lnSpc>
                <a:spcPct val="115000"/>
              </a:lnSpc>
              <a:spcBef>
                <a:spcPts val="0"/>
              </a:spcBef>
              <a:spcAft>
                <a:spcPts val="1000"/>
              </a:spcAft>
              <a:tabLst>
                <a:tab pos="121920" algn="l"/>
              </a:tabLst>
            </a:pPr>
            <a:r>
              <a:rPr lang="ar-KW" sz="1800" dirty="0" smtClean="0">
                <a:latin typeface="Calibri" pitchFamily="34" charset="0"/>
                <a:cs typeface="mohammad bold art 1" pitchFamily="2" charset="-78"/>
              </a:rPr>
              <a:t>يجب </a:t>
            </a:r>
            <a:r>
              <a:rPr lang="ar-KW" sz="1800" dirty="0">
                <a:latin typeface="Calibri" pitchFamily="34" charset="0"/>
                <a:cs typeface="mohammad bold art 1" pitchFamily="2" charset="-78"/>
              </a:rPr>
              <a:t>إعداد نشرة اكتتاب في حال كان المقابل المستخدم لسداد قيمة العرض يتضمن إصدار أوراق مالية سوف يتم إدراجها، أو أوراقاً ماليةً صادرةً عن شركة مدرجة وذلك استناداً </a:t>
            </a:r>
            <a:r>
              <a:rPr lang="ar-KW" sz="1800" dirty="0" smtClean="0">
                <a:latin typeface="Calibri" pitchFamily="34" charset="0"/>
                <a:cs typeface="mohammad bold art 1" pitchFamily="2" charset="-78"/>
              </a:rPr>
              <a:t>إلى أحكام </a:t>
            </a:r>
            <a:r>
              <a:rPr lang="ar-KW" sz="1800" dirty="0">
                <a:latin typeface="Calibri" pitchFamily="34" charset="0"/>
                <a:cs typeface="mohammad bold art 1" pitchFamily="2" charset="-78"/>
              </a:rPr>
              <a:t>المادة (3-8-2) من الكتاب </a:t>
            </a:r>
            <a:r>
              <a:rPr lang="ar-KW" sz="1800" dirty="0" smtClean="0">
                <a:latin typeface="Calibri" pitchFamily="34" charset="0"/>
                <a:cs typeface="mohammad bold art 1" pitchFamily="2" charset="-78"/>
              </a:rPr>
              <a:t>التاسع، واتباع </a:t>
            </a:r>
            <a:r>
              <a:rPr lang="ar-KW" sz="1800" dirty="0">
                <a:latin typeface="Calibri" pitchFamily="34" charset="0"/>
                <a:cs typeface="mohammad bold art 1" pitchFamily="2" charset="-78"/>
              </a:rPr>
              <a:t>إجراءات تنفيذ عملية الاستحواذ الاختياري غير النقدي المذكورة في الملحق رقم (3) من كتاب الاندماج </a:t>
            </a:r>
            <a:r>
              <a:rPr lang="ar-KW" sz="1800" dirty="0" smtClean="0">
                <a:latin typeface="Calibri" pitchFamily="34" charset="0"/>
                <a:cs typeface="mohammad bold art 1" pitchFamily="2" charset="-78"/>
              </a:rPr>
              <a:t>والاستحواذ كالتالي:</a:t>
            </a:r>
            <a:endParaRPr lang="en-US" sz="1800" dirty="0">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ar-KW" sz="1800" dirty="0">
              <a:latin typeface="Calibri" pitchFamily="34" charset="0"/>
              <a:cs typeface="mohammad bold art 1" pitchFamily="2" charset="-78"/>
            </a:endParaRPr>
          </a:p>
          <a:p>
            <a:pPr lvl="0" algn="justLow" rtl="1">
              <a:lnSpc>
                <a:spcPct val="115000"/>
              </a:lnSpc>
              <a:spcBef>
                <a:spcPts val="0"/>
              </a:spcBef>
              <a:spcAft>
                <a:spcPts val="1000"/>
              </a:spcAft>
              <a:tabLst>
                <a:tab pos="121920" algn="l"/>
              </a:tabLst>
            </a:pPr>
            <a:endParaRPr lang="ar-KW" sz="1900" b="1" dirty="0" smtClean="0">
              <a:solidFill>
                <a:srgbClr val="1F497D"/>
              </a:solidFill>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en-US" sz="2000" dirty="0">
              <a:solidFill>
                <a:srgbClr val="1F497D"/>
              </a:solidFill>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ar-KW" sz="20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27</a:t>
            </a:fld>
            <a:endParaRPr lang="en-GB" dirty="0"/>
          </a:p>
        </p:txBody>
      </p:sp>
      <p:sp>
        <p:nvSpPr>
          <p:cNvPr id="10" name="Pentagon 9"/>
          <p:cNvSpPr/>
          <p:nvPr/>
        </p:nvSpPr>
        <p:spPr>
          <a:xfrm>
            <a:off x="490322" y="405386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2000" dirty="0" smtClean="0">
                <a:solidFill>
                  <a:schemeClr val="tx2"/>
                </a:solidFill>
                <a:latin typeface="Calibri" pitchFamily="34" charset="0"/>
                <a:cs typeface="mohammad bold art 1" pitchFamily="2" charset="-78"/>
              </a:rPr>
              <a:t>ا</a:t>
            </a:r>
            <a:r>
              <a:rPr lang="ar-KW" sz="2000" dirty="0" smtClean="0">
                <a:solidFill>
                  <a:srgbClr val="1F497D"/>
                </a:solidFill>
                <a:latin typeface="Calibri" pitchFamily="34" charset="0"/>
                <a:cs typeface="mohammad bold art 1" pitchFamily="2" charset="-78"/>
              </a:rPr>
              <a:t>لإفصاح الأولي</a:t>
            </a:r>
            <a:r>
              <a:rPr lang="ar-KW" sz="2000" dirty="0" smtClean="0">
                <a:solidFill>
                  <a:schemeClr val="accent2">
                    <a:lumMod val="50000"/>
                  </a:schemeClr>
                </a:solidFill>
                <a:latin typeface="Calibri" pitchFamily="34" charset="0"/>
                <a:cs typeface="mohammad bold art 1" pitchFamily="2" charset="-78"/>
              </a:rPr>
              <a:t> </a:t>
            </a:r>
            <a:r>
              <a:rPr lang="ar-KW" sz="2000" dirty="0">
                <a:solidFill>
                  <a:srgbClr val="1F497D"/>
                </a:solidFill>
                <a:latin typeface="Calibri" pitchFamily="34" charset="0"/>
                <a:cs typeface="mohammad bold art 1" pitchFamily="2" charset="-78"/>
              </a:rPr>
              <a:t>عن </a:t>
            </a:r>
            <a:r>
              <a:rPr lang="ar-KW" sz="2000" dirty="0" smtClean="0">
                <a:solidFill>
                  <a:srgbClr val="1F497D"/>
                </a:solidFill>
                <a:latin typeface="Calibri" pitchFamily="34" charset="0"/>
                <a:cs typeface="mohammad bold art 1" pitchFamily="2" charset="-78"/>
              </a:rPr>
              <a:t>العرض </a:t>
            </a:r>
            <a:r>
              <a:rPr lang="ar-KW" sz="2000" b="1" dirty="0" smtClean="0">
                <a:solidFill>
                  <a:schemeClr val="tx2"/>
                </a:solidFill>
                <a:latin typeface="Calibri" pitchFamily="34" charset="0"/>
                <a:cs typeface="mohammad bold art 1" pitchFamily="2" charset="-78"/>
              </a:rPr>
              <a:t>الاختياري غير النقدي</a:t>
            </a:r>
            <a:endParaRPr lang="ar-KW" sz="2000" b="1" dirty="0">
              <a:solidFill>
                <a:schemeClr val="tx2"/>
              </a:solidFill>
              <a:latin typeface="Calibri" pitchFamily="34" charset="0"/>
              <a:cs typeface="mohammad bold art 1" pitchFamily="2" charset="-78"/>
            </a:endParaRPr>
          </a:p>
        </p:txBody>
      </p:sp>
      <p:sp>
        <p:nvSpPr>
          <p:cNvPr id="11" name="Pentagon 10"/>
          <p:cNvSpPr/>
          <p:nvPr/>
        </p:nvSpPr>
        <p:spPr>
          <a:xfrm>
            <a:off x="2534654" y="4086395"/>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تعيين مستشار استثمار ومدير عملية الاستحواذ</a:t>
            </a:r>
            <a:endParaRPr lang="en-US" sz="2000" dirty="0">
              <a:solidFill>
                <a:srgbClr val="1F497D"/>
              </a:solidFill>
              <a:latin typeface="Calibri" pitchFamily="34" charset="0"/>
              <a:cs typeface="mohammad bold art 1" pitchFamily="2" charset="-78"/>
            </a:endParaRPr>
          </a:p>
        </p:txBody>
      </p:sp>
      <p:sp>
        <p:nvSpPr>
          <p:cNvPr id="14" name="Pentagon 13"/>
          <p:cNvSpPr/>
          <p:nvPr/>
        </p:nvSpPr>
        <p:spPr>
          <a:xfrm>
            <a:off x="6625267" y="4074698"/>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1600" dirty="0">
                <a:solidFill>
                  <a:srgbClr val="1F497D"/>
                </a:solidFill>
                <a:latin typeface="Calibri" pitchFamily="34" charset="0"/>
                <a:cs typeface="mohammad bold art 1" pitchFamily="2" charset="-78"/>
              </a:rPr>
              <a:t>النشر والإعلان عن مستند </a:t>
            </a:r>
            <a:r>
              <a:rPr lang="ar-KW" sz="1600" dirty="0" smtClean="0">
                <a:solidFill>
                  <a:srgbClr val="1F497D"/>
                </a:solidFill>
                <a:latin typeface="Calibri" pitchFamily="34" charset="0"/>
                <a:cs typeface="mohammad bold art 1" pitchFamily="2" charset="-78"/>
              </a:rPr>
              <a:t>العرض، </a:t>
            </a:r>
            <a:r>
              <a:rPr lang="ar-KW" sz="1600" dirty="0">
                <a:solidFill>
                  <a:srgbClr val="1F497D"/>
                </a:solidFill>
                <a:latin typeface="Calibri" pitchFamily="34" charset="0"/>
                <a:cs typeface="mohammad bold art 1" pitchFamily="2" charset="-78"/>
              </a:rPr>
              <a:t>وإتاحة المستندات للاطلاع</a:t>
            </a:r>
            <a:endParaRPr lang="en-US" sz="1600" dirty="0">
              <a:solidFill>
                <a:srgbClr val="1F497D"/>
              </a:solidFill>
              <a:latin typeface="Calibri" pitchFamily="34" charset="0"/>
              <a:cs typeface="mohammad bold art 1" pitchFamily="2" charset="-78"/>
            </a:endParaRPr>
          </a:p>
        </p:txBody>
      </p:sp>
      <p:sp>
        <p:nvSpPr>
          <p:cNvPr id="15" name="Pentagon 14"/>
          <p:cNvSpPr/>
          <p:nvPr/>
        </p:nvSpPr>
        <p:spPr>
          <a:xfrm>
            <a:off x="4586291" y="4136088"/>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a:solidFill>
                  <a:srgbClr val="1F497D"/>
                </a:solidFill>
                <a:latin typeface="Calibri" pitchFamily="34" charset="0"/>
                <a:cs typeface="mohammad bold art 1" pitchFamily="2" charset="-78"/>
              </a:rPr>
              <a:t>تقديم مستند </a:t>
            </a:r>
            <a:r>
              <a:rPr lang="ar-KW" sz="2000" dirty="0" smtClean="0">
                <a:solidFill>
                  <a:srgbClr val="1F497D"/>
                </a:solidFill>
                <a:latin typeface="Calibri" pitchFamily="34" charset="0"/>
                <a:cs typeface="mohammad bold art 1" pitchFamily="2" charset="-78"/>
              </a:rPr>
              <a:t>العرض للهيئة</a:t>
            </a:r>
            <a:endParaRPr lang="en-US" sz="2000" dirty="0">
              <a:solidFill>
                <a:srgbClr val="1F497D"/>
              </a:solidFill>
              <a:latin typeface="Calibri" pitchFamily="34" charset="0"/>
              <a:cs typeface="mohammad bold art 1" pitchFamily="2" charset="-78"/>
            </a:endParaRPr>
          </a:p>
        </p:txBody>
      </p:sp>
      <p:cxnSp>
        <p:nvCxnSpPr>
          <p:cNvPr id="16" name="Straight Connector 15"/>
          <p:cNvCxnSpPr/>
          <p:nvPr/>
        </p:nvCxnSpPr>
        <p:spPr>
          <a:xfrm>
            <a:off x="5214900" y="4005064"/>
            <a:ext cx="149188" cy="113860"/>
          </a:xfrm>
          <a:prstGeom prst="line">
            <a:avLst/>
          </a:prstGeom>
          <a:ln>
            <a:solidFill>
              <a:schemeClr val="tx2"/>
            </a:solidFill>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571696" y="3645024"/>
            <a:ext cx="2923124" cy="272954"/>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ar-KW" sz="2000" dirty="0">
                <a:solidFill>
                  <a:srgbClr val="FF0000"/>
                </a:solidFill>
                <a:latin typeface="Calibri" pitchFamily="34" charset="0"/>
                <a:cs typeface="mohammad bold art 1" pitchFamily="2" charset="-78"/>
              </a:rPr>
              <a:t>خلال مدة أقصاها </a:t>
            </a:r>
            <a:r>
              <a:rPr lang="ar-KW" sz="2000" dirty="0" smtClean="0">
                <a:solidFill>
                  <a:srgbClr val="FF0000"/>
                </a:solidFill>
                <a:latin typeface="Calibri" pitchFamily="34" charset="0"/>
                <a:cs typeface="mohammad bold art 1" pitchFamily="2" charset="-78"/>
              </a:rPr>
              <a:t>180 </a:t>
            </a:r>
            <a:r>
              <a:rPr lang="ar-KW" sz="2000" dirty="0">
                <a:solidFill>
                  <a:srgbClr val="FF0000"/>
                </a:solidFill>
                <a:latin typeface="Calibri" pitchFamily="34" charset="0"/>
                <a:cs typeface="mohammad bold art 1" pitchFamily="2" charset="-78"/>
              </a:rPr>
              <a:t>يوماً</a:t>
            </a:r>
            <a:endParaRPr lang="en-US" sz="2000" dirty="0">
              <a:solidFill>
                <a:srgbClr val="FF0000"/>
              </a:solidFill>
              <a:latin typeface="Calibri" pitchFamily="34" charset="0"/>
              <a:cs typeface="mohammad bold art 1" pitchFamily="2" charset="-78"/>
            </a:endParaRPr>
          </a:p>
        </p:txBody>
      </p:sp>
      <p:sp>
        <p:nvSpPr>
          <p:cNvPr id="18" name="Freeform 17"/>
          <p:cNvSpPr/>
          <p:nvPr/>
        </p:nvSpPr>
        <p:spPr>
          <a:xfrm>
            <a:off x="894434" y="3371184"/>
            <a:ext cx="4443900" cy="761932"/>
          </a:xfrm>
          <a:custGeom>
            <a:avLst/>
            <a:gdLst>
              <a:gd name="connsiteX0" fmla="*/ 0 w 4419086"/>
              <a:gd name="connsiteY0" fmla="*/ 297465 h 322331"/>
              <a:gd name="connsiteX1" fmla="*/ 2126256 w 4419086"/>
              <a:gd name="connsiteY1" fmla="*/ 10 h 322331"/>
              <a:gd name="connsiteX2" fmla="*/ 4230477 w 4419086"/>
              <a:gd name="connsiteY2" fmla="*/ 286449 h 322331"/>
              <a:gd name="connsiteX3" fmla="*/ 4186410 w 4419086"/>
              <a:gd name="connsiteY3" fmla="*/ 308482 h 322331"/>
            </a:gdLst>
            <a:ahLst/>
            <a:cxnLst>
              <a:cxn ang="0">
                <a:pos x="connsiteX0" y="connsiteY0"/>
              </a:cxn>
              <a:cxn ang="0">
                <a:pos x="connsiteX1" y="connsiteY1"/>
              </a:cxn>
              <a:cxn ang="0">
                <a:pos x="connsiteX2" y="connsiteY2"/>
              </a:cxn>
              <a:cxn ang="0">
                <a:pos x="connsiteX3" y="connsiteY3"/>
              </a:cxn>
            </a:cxnLst>
            <a:rect l="l" t="t" r="r" b="b"/>
            <a:pathLst>
              <a:path w="4419086" h="322331">
                <a:moveTo>
                  <a:pt x="0" y="297465"/>
                </a:moveTo>
                <a:cubicBezTo>
                  <a:pt x="710588" y="149655"/>
                  <a:pt x="1421177" y="1846"/>
                  <a:pt x="2126256" y="10"/>
                </a:cubicBezTo>
                <a:cubicBezTo>
                  <a:pt x="2831335" y="-1826"/>
                  <a:pt x="3887118" y="235037"/>
                  <a:pt x="4230477" y="286449"/>
                </a:cubicBezTo>
                <a:cubicBezTo>
                  <a:pt x="4573836" y="337861"/>
                  <a:pt x="4380123" y="323171"/>
                  <a:pt x="4186410" y="3084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541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15" grpId="0" animBg="1"/>
      <p:bldP spid="17" grpId="0" animBg="1"/>
      <p:bldP spid="1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ontent Placeholder 4"/>
          <p:cNvSpPr>
            <a:spLocks noGrp="1"/>
          </p:cNvSpPr>
          <p:nvPr>
            <p:ph idx="1"/>
          </p:nvPr>
        </p:nvSpPr>
        <p:spPr>
          <a:xfrm>
            <a:off x="336808" y="1475673"/>
            <a:ext cx="8349992" cy="4544774"/>
          </a:xfrm>
          <a:ln w="12700">
            <a:solidFill>
              <a:srgbClr val="D6BA12"/>
            </a:solidFill>
            <a:prstDash val="dashDot"/>
          </a:ln>
        </p:spPr>
        <p:txBody>
          <a:bodyPr>
            <a:normAutofit/>
          </a:bodyPr>
          <a:lstStyle/>
          <a:p>
            <a:pPr marL="0" indent="0">
              <a:buNone/>
            </a:pPr>
            <a:endParaRPr lang="en-US" dirty="0"/>
          </a:p>
        </p:txBody>
      </p:sp>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إجراءات تنفيذ عملية الاستحواذ الاختياري: غير النقدي</a:t>
            </a:r>
            <a:endParaRPr lang="en-US" sz="32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28</a:t>
            </a:fld>
            <a:endParaRPr lang="en-GB" dirty="0"/>
          </a:p>
        </p:txBody>
      </p:sp>
      <p:sp>
        <p:nvSpPr>
          <p:cNvPr id="16" name="Pentagon 15"/>
          <p:cNvSpPr/>
          <p:nvPr/>
        </p:nvSpPr>
        <p:spPr>
          <a:xfrm>
            <a:off x="2508709" y="1883167"/>
            <a:ext cx="3714574" cy="1545833"/>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2000" dirty="0">
                <a:solidFill>
                  <a:srgbClr val="1F497D"/>
                </a:solidFill>
                <a:latin typeface="Calibri" pitchFamily="34" charset="0"/>
                <a:cs typeface="mohammad bold art 1" pitchFamily="2" charset="-78"/>
              </a:rPr>
              <a:t>تتقدم الشركة مقدمة العرض بطلب موافقة الجهات الرقابية لعقد جمعية عامة غير عادية</a:t>
            </a:r>
            <a:endParaRPr lang="en-US" sz="2000" dirty="0">
              <a:solidFill>
                <a:srgbClr val="1F497D"/>
              </a:solidFill>
              <a:latin typeface="Calibri" pitchFamily="34" charset="0"/>
              <a:cs typeface="mohammad bold art 1" pitchFamily="2" charset="-78"/>
            </a:endParaRPr>
          </a:p>
        </p:txBody>
      </p:sp>
      <p:sp>
        <p:nvSpPr>
          <p:cNvPr id="18" name="Pentagon 17"/>
          <p:cNvSpPr/>
          <p:nvPr/>
        </p:nvSpPr>
        <p:spPr>
          <a:xfrm>
            <a:off x="6223282" y="1883167"/>
            <a:ext cx="2311117" cy="1563588"/>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2000" dirty="0" smtClean="0">
                <a:solidFill>
                  <a:srgbClr val="1F497D"/>
                </a:solidFill>
                <a:latin typeface="Calibri" pitchFamily="34" charset="0"/>
                <a:cs typeface="mohammad bold art 1" pitchFamily="2" charset="-78"/>
              </a:rPr>
              <a:t>دعوة الجمعية غير العادية للشركة </a:t>
            </a:r>
            <a:r>
              <a:rPr lang="en-US" sz="2000" dirty="0">
                <a:solidFill>
                  <a:srgbClr val="1F497D"/>
                </a:solidFill>
                <a:latin typeface="Calibri" pitchFamily="34" charset="0"/>
                <a:cs typeface="mohammad bold art 1" pitchFamily="2" charset="-78"/>
              </a:rPr>
              <a:t> </a:t>
            </a:r>
            <a:r>
              <a:rPr lang="ar-KW" sz="2000" dirty="0" smtClean="0">
                <a:solidFill>
                  <a:srgbClr val="1F497D"/>
                </a:solidFill>
                <a:latin typeface="Calibri" pitchFamily="34" charset="0"/>
                <a:cs typeface="mohammad bold art 1" pitchFamily="2" charset="-78"/>
              </a:rPr>
              <a:t>مقدمة العرض</a:t>
            </a:r>
            <a:endParaRPr lang="en-US" sz="2000" dirty="0">
              <a:solidFill>
                <a:srgbClr val="1F497D"/>
              </a:solidFill>
              <a:latin typeface="Calibri" pitchFamily="34" charset="0"/>
              <a:cs typeface="mohammad bold art 1" pitchFamily="2" charset="-78"/>
            </a:endParaRPr>
          </a:p>
        </p:txBody>
      </p:sp>
      <p:sp>
        <p:nvSpPr>
          <p:cNvPr id="19" name="Pentagon 18"/>
          <p:cNvSpPr/>
          <p:nvPr/>
        </p:nvSpPr>
        <p:spPr>
          <a:xfrm>
            <a:off x="471651" y="1988840"/>
            <a:ext cx="2016224" cy="1440160"/>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توصية </a:t>
            </a:r>
            <a:r>
              <a:rPr lang="ar-KW" sz="2000" dirty="0">
                <a:solidFill>
                  <a:srgbClr val="1F497D"/>
                </a:solidFill>
                <a:latin typeface="Calibri" pitchFamily="34" charset="0"/>
                <a:cs typeface="mohammad bold art 1" pitchFamily="2" charset="-78"/>
              </a:rPr>
              <a:t>مجلس إدارة محل العرض</a:t>
            </a:r>
            <a:endParaRPr lang="en-US" sz="2000" dirty="0">
              <a:solidFill>
                <a:srgbClr val="1F497D"/>
              </a:solidFill>
              <a:latin typeface="Calibri" pitchFamily="34" charset="0"/>
              <a:cs typeface="mohammad bold art 1" pitchFamily="2" charset="-78"/>
            </a:endParaRPr>
          </a:p>
        </p:txBody>
      </p:sp>
      <p:cxnSp>
        <p:nvCxnSpPr>
          <p:cNvPr id="20" name="Straight Arrow Connector 19"/>
          <p:cNvCxnSpPr/>
          <p:nvPr/>
        </p:nvCxnSpPr>
        <p:spPr>
          <a:xfrm>
            <a:off x="1331640" y="3429000"/>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Rounded Rectangle 20"/>
          <p:cNvSpPr/>
          <p:nvPr/>
        </p:nvSpPr>
        <p:spPr>
          <a:xfrm>
            <a:off x="533401" y="3933056"/>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r>
              <a:rPr lang="ar-KW" sz="1700" dirty="0">
                <a:solidFill>
                  <a:srgbClr val="1F497D"/>
                </a:solidFill>
                <a:latin typeface="Calibri" pitchFamily="34" charset="0"/>
                <a:cs typeface="mohammad bold art 1" pitchFamily="2" charset="-78"/>
              </a:rPr>
              <a:t>وفقاً لأحكام </a:t>
            </a:r>
            <a:r>
              <a:rPr lang="ar-KW" sz="1700" dirty="0" smtClean="0">
                <a:solidFill>
                  <a:srgbClr val="1F497D"/>
                </a:solidFill>
                <a:latin typeface="Calibri" pitchFamily="34" charset="0"/>
                <a:cs typeface="mohammad bold art 1" pitchFamily="2" charset="-78"/>
              </a:rPr>
              <a:t>المادة (75) من القانون و </a:t>
            </a:r>
          </a:p>
          <a:p>
            <a:pPr algn="ctr"/>
            <a:r>
              <a:rPr lang="ar-KW" sz="1700" dirty="0" smtClean="0">
                <a:solidFill>
                  <a:srgbClr val="1F497D"/>
                </a:solidFill>
                <a:latin typeface="Calibri" pitchFamily="34" charset="0"/>
                <a:cs typeface="mohammad bold art 1" pitchFamily="2" charset="-78"/>
                <a:hlinkClick r:id="rId5" action="ppaction://hlinkfile"/>
              </a:rPr>
              <a:t>(3-3-10) </a:t>
            </a:r>
            <a:r>
              <a:rPr lang="ar-KW" sz="1700" dirty="0" smtClean="0">
                <a:solidFill>
                  <a:srgbClr val="1F497D"/>
                </a:solidFill>
                <a:latin typeface="Calibri" pitchFamily="34" charset="0"/>
                <a:cs typeface="mohammad bold art 1" pitchFamily="2" charset="-78"/>
              </a:rPr>
              <a:t>من اللائحة</a:t>
            </a:r>
            <a:endParaRPr lang="en-US" sz="1700" dirty="0">
              <a:solidFill>
                <a:srgbClr val="1F497D"/>
              </a:solidFill>
              <a:latin typeface="Calibri" pitchFamily="34" charset="0"/>
              <a:cs typeface="mohammad bold art 1" pitchFamily="2" charset="-78"/>
            </a:endParaRPr>
          </a:p>
        </p:txBody>
      </p:sp>
      <p:cxnSp>
        <p:nvCxnSpPr>
          <p:cNvPr id="22" name="Straight Arrow Connector 21"/>
          <p:cNvCxnSpPr/>
          <p:nvPr/>
        </p:nvCxnSpPr>
        <p:spPr>
          <a:xfrm>
            <a:off x="4211960" y="3446755"/>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2487874" y="3950845"/>
            <a:ext cx="3308261"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2000" dirty="0">
                <a:solidFill>
                  <a:srgbClr val="1F497D"/>
                </a:solidFill>
                <a:latin typeface="Calibri" pitchFamily="34" charset="0"/>
                <a:cs typeface="mohammad bold art 1" pitchFamily="2" charset="-78"/>
              </a:rPr>
              <a:t>مع توصية مجلس الإدارة بزيادة رأس المال وتخصيصها لمساهمي الشركة محل العرض الراغبين في المشاركة بعملية الاستحواذ</a:t>
            </a:r>
            <a:endParaRPr lang="en-US" sz="2000" dirty="0">
              <a:solidFill>
                <a:srgbClr val="1F497D"/>
              </a:solidFill>
              <a:latin typeface="Calibri" pitchFamily="34" charset="0"/>
              <a:cs typeface="mohammad bold art 1" pitchFamily="2" charset="-78"/>
            </a:endParaRPr>
          </a:p>
        </p:txBody>
      </p:sp>
      <p:cxnSp>
        <p:nvCxnSpPr>
          <p:cNvPr id="25" name="Straight Arrow Connector 24"/>
          <p:cNvCxnSpPr/>
          <p:nvPr/>
        </p:nvCxnSpPr>
        <p:spPr>
          <a:xfrm>
            <a:off x="7308304" y="3446755"/>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6223282" y="3950811"/>
            <a:ext cx="2165141"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بعد خمسة عشر يوماً على الأقل من تاريخ نشر مستند العرض</a:t>
            </a:r>
            <a:endParaRPr lang="en-US" sz="17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66705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animBg="1"/>
      <p:bldP spid="19" grpId="0" animBg="1"/>
      <p:bldP spid="21" grpId="0" animBg="1"/>
      <p:bldP spid="23" grpId="0" animBg="1"/>
      <p:bldP spid="2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Content Placeholder 4"/>
          <p:cNvSpPr>
            <a:spLocks noGrp="1"/>
          </p:cNvSpPr>
          <p:nvPr>
            <p:ph idx="1"/>
          </p:nvPr>
        </p:nvSpPr>
        <p:spPr>
          <a:xfrm>
            <a:off x="336808" y="1475673"/>
            <a:ext cx="8349992" cy="4544774"/>
          </a:xfrm>
          <a:ln w="12700">
            <a:solidFill>
              <a:srgbClr val="D6BA12"/>
            </a:solidFill>
            <a:prstDash val="dashDot"/>
          </a:ln>
        </p:spPr>
        <p:txBody>
          <a:bodyPr>
            <a:normAutofit/>
          </a:bodyPr>
          <a:lstStyle/>
          <a:p>
            <a:pPr marL="0" indent="0">
              <a:buNone/>
            </a:pPr>
            <a:endParaRPr lang="en-US" dirty="0"/>
          </a:p>
        </p:txBody>
      </p:sp>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إجراءات تنفيذ عملية الاستحواذ الاختياري: غير النقدي</a:t>
            </a:r>
            <a:endParaRPr lang="en-US" sz="3200" b="1"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29</a:t>
            </a:fld>
            <a:endParaRPr lang="en-GB" dirty="0"/>
          </a:p>
        </p:txBody>
      </p:sp>
      <p:sp>
        <p:nvSpPr>
          <p:cNvPr id="29" name="Pentagon 28"/>
          <p:cNvSpPr/>
          <p:nvPr/>
        </p:nvSpPr>
        <p:spPr>
          <a:xfrm>
            <a:off x="6623510" y="213285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تنفيذ </a:t>
            </a:r>
            <a:r>
              <a:rPr lang="ar-KW" sz="2000" dirty="0">
                <a:solidFill>
                  <a:srgbClr val="1F497D"/>
                </a:solidFill>
                <a:latin typeface="Calibri" pitchFamily="34" charset="0"/>
                <a:cs typeface="mohammad bold art 1" pitchFamily="2" charset="-78"/>
              </a:rPr>
              <a:t>عملية الاستحواذ</a:t>
            </a:r>
            <a:endParaRPr lang="en-US" sz="2000" dirty="0">
              <a:solidFill>
                <a:srgbClr val="1F497D"/>
              </a:solidFill>
              <a:latin typeface="Calibri" pitchFamily="34" charset="0"/>
              <a:cs typeface="mohammad bold art 1" pitchFamily="2" charset="-78"/>
            </a:endParaRPr>
          </a:p>
        </p:txBody>
      </p:sp>
      <p:sp>
        <p:nvSpPr>
          <p:cNvPr id="30" name="Pentagon 29"/>
          <p:cNvSpPr/>
          <p:nvPr/>
        </p:nvSpPr>
        <p:spPr>
          <a:xfrm>
            <a:off x="2517676" y="211932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تجميع الأسهم</a:t>
            </a:r>
            <a:endParaRPr lang="en-US" sz="2000" dirty="0">
              <a:solidFill>
                <a:srgbClr val="1F497D"/>
              </a:solidFill>
              <a:latin typeface="Calibri" pitchFamily="34" charset="0"/>
              <a:cs typeface="mohammad bold art 1" pitchFamily="2" charset="-78"/>
            </a:endParaRPr>
          </a:p>
        </p:txBody>
      </p:sp>
      <p:sp>
        <p:nvSpPr>
          <p:cNvPr id="31" name="Pentagon 30"/>
          <p:cNvSpPr/>
          <p:nvPr/>
        </p:nvSpPr>
        <p:spPr>
          <a:xfrm>
            <a:off x="4572000" y="213285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2000" dirty="0" smtClean="0">
                <a:solidFill>
                  <a:srgbClr val="1F497D"/>
                </a:solidFill>
                <a:latin typeface="Calibri" pitchFamily="34" charset="0"/>
                <a:cs typeface="mohammad bold art 1" pitchFamily="2" charset="-78"/>
              </a:rPr>
              <a:t>موافقة الهيئة على تنفيذ عملية الاستحواذ</a:t>
            </a:r>
            <a:endParaRPr lang="en-US" sz="2000" dirty="0">
              <a:solidFill>
                <a:srgbClr val="1F497D"/>
              </a:solidFill>
              <a:latin typeface="Calibri" pitchFamily="34" charset="0"/>
              <a:cs typeface="mohammad bold art 1" pitchFamily="2" charset="-78"/>
            </a:endParaRPr>
          </a:p>
        </p:txBody>
      </p:sp>
      <p:cxnSp>
        <p:nvCxnSpPr>
          <p:cNvPr id="32" name="Straight Arrow Connector 31"/>
          <p:cNvCxnSpPr/>
          <p:nvPr/>
        </p:nvCxnSpPr>
        <p:spPr>
          <a:xfrm>
            <a:off x="3306345" y="3433348"/>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Rounded Rectangle 32"/>
          <p:cNvSpPr/>
          <p:nvPr/>
        </p:nvSpPr>
        <p:spPr>
          <a:xfrm>
            <a:off x="2508106" y="3937404"/>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a:solidFill>
                  <a:srgbClr val="1F497D"/>
                </a:solidFill>
                <a:latin typeface="Calibri" pitchFamily="34" charset="0"/>
                <a:cs typeface="mohammad bold art 1" pitchFamily="2" charset="-78"/>
              </a:rPr>
              <a:t>خلال فترة لا تقل عن ثلاثين </a:t>
            </a:r>
            <a:r>
              <a:rPr lang="ar-KW" sz="1700" dirty="0" smtClean="0">
                <a:solidFill>
                  <a:srgbClr val="1F497D"/>
                </a:solidFill>
                <a:latin typeface="Calibri" pitchFamily="34" charset="0"/>
                <a:cs typeface="mohammad bold art 1" pitchFamily="2" charset="-78"/>
              </a:rPr>
              <a:t>يوماً من تاريخ الإعلان عن بدء فترة التجميع</a:t>
            </a:r>
            <a:endParaRPr lang="en-US" sz="1700" dirty="0">
              <a:solidFill>
                <a:srgbClr val="1F497D"/>
              </a:solidFill>
              <a:latin typeface="Calibri" pitchFamily="34" charset="0"/>
              <a:cs typeface="mohammad bold art 1" pitchFamily="2" charset="-78"/>
            </a:endParaRPr>
          </a:p>
        </p:txBody>
      </p:sp>
      <p:cxnSp>
        <p:nvCxnSpPr>
          <p:cNvPr id="34" name="Straight Arrow Connector 33"/>
          <p:cNvCxnSpPr/>
          <p:nvPr/>
        </p:nvCxnSpPr>
        <p:spPr>
          <a:xfrm>
            <a:off x="7398837" y="3429000"/>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5" name="Rounded Rectangle 34"/>
          <p:cNvSpPr/>
          <p:nvPr/>
        </p:nvSpPr>
        <p:spPr>
          <a:xfrm>
            <a:off x="6600598" y="3933056"/>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من خلال «محضر بيع أسهم» لدى البورصة</a:t>
            </a:r>
            <a:endParaRPr lang="en-US" sz="1700" dirty="0">
              <a:solidFill>
                <a:srgbClr val="1F497D"/>
              </a:solidFill>
              <a:latin typeface="Calibri" pitchFamily="34" charset="0"/>
              <a:cs typeface="mohammad bold art 1" pitchFamily="2" charset="-78"/>
            </a:endParaRPr>
          </a:p>
        </p:txBody>
      </p:sp>
      <p:cxnSp>
        <p:nvCxnSpPr>
          <p:cNvPr id="36" name="Straight Arrow Connector 35"/>
          <p:cNvCxnSpPr/>
          <p:nvPr/>
        </p:nvCxnSpPr>
        <p:spPr>
          <a:xfrm>
            <a:off x="5312635" y="3446755"/>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4514396" y="3950811"/>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600" dirty="0" smtClean="0">
                <a:solidFill>
                  <a:srgbClr val="1F497D"/>
                </a:solidFill>
                <a:latin typeface="Calibri" pitchFamily="34" charset="0"/>
                <a:cs typeface="mohammad bold art 1" pitchFamily="2" charset="-78"/>
              </a:rPr>
              <a:t>لا يجوز الانسحاب من عرض الاستحواذ بعد صدور موافقة الهيئة على التنفيذ</a:t>
            </a:r>
          </a:p>
        </p:txBody>
      </p:sp>
      <p:sp>
        <p:nvSpPr>
          <p:cNvPr id="38" name="Pentagon 37"/>
          <p:cNvSpPr/>
          <p:nvPr/>
        </p:nvSpPr>
        <p:spPr>
          <a:xfrm>
            <a:off x="498075" y="2132856"/>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dirty="0">
                <a:solidFill>
                  <a:srgbClr val="1F497D"/>
                </a:solidFill>
                <a:latin typeface="Calibri" pitchFamily="34" charset="0"/>
                <a:cs typeface="mohammad bold art 1" pitchFamily="2" charset="-78"/>
              </a:rPr>
              <a:t>إعداد نشرة اكتتاب وفقاً لأحكام القانون واللائحة</a:t>
            </a:r>
            <a:endParaRPr lang="en-US" dirty="0">
              <a:solidFill>
                <a:srgbClr val="1F497D"/>
              </a:solidFill>
              <a:latin typeface="Calibri" pitchFamily="34" charset="0"/>
              <a:cs typeface="mohammad bold art 1" pitchFamily="2" charset="-78"/>
            </a:endParaRPr>
          </a:p>
        </p:txBody>
      </p:sp>
      <p:sp>
        <p:nvSpPr>
          <p:cNvPr id="39" name="Rounded Rectangle 38"/>
          <p:cNvSpPr/>
          <p:nvPr/>
        </p:nvSpPr>
        <p:spPr>
          <a:xfrm>
            <a:off x="457868" y="3954994"/>
            <a:ext cx="1590328" cy="1809769"/>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r>
              <a:rPr lang="ar-KW" sz="1700" dirty="0" smtClean="0">
                <a:solidFill>
                  <a:srgbClr val="1F497D"/>
                </a:solidFill>
                <a:latin typeface="Calibri" pitchFamily="34" charset="0"/>
                <a:cs typeface="mohammad bold art 1" pitchFamily="2" charset="-78"/>
              </a:rPr>
              <a:t>إن كانت الشركة مقدمة العرض مدرجة في البورصة</a:t>
            </a:r>
            <a:endParaRPr lang="en-US" sz="1700" dirty="0">
              <a:solidFill>
                <a:srgbClr val="1F497D"/>
              </a:solidFill>
              <a:latin typeface="Calibri" pitchFamily="34" charset="0"/>
              <a:cs typeface="mohammad bold art 1" pitchFamily="2" charset="-78"/>
            </a:endParaRPr>
          </a:p>
        </p:txBody>
      </p:sp>
      <p:cxnSp>
        <p:nvCxnSpPr>
          <p:cNvPr id="40" name="Straight Arrow Connector 39"/>
          <p:cNvCxnSpPr/>
          <p:nvPr/>
        </p:nvCxnSpPr>
        <p:spPr>
          <a:xfrm>
            <a:off x="1187624" y="3429000"/>
            <a:ext cx="0" cy="50405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513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0" grpId="0" animBg="1"/>
      <p:bldP spid="31" grpId="0" animBg="1"/>
      <p:bldP spid="33" grpId="0" animBg="1"/>
      <p:bldP spid="35" grpId="0" animBg="1"/>
      <p:bldP spid="37" grpId="0" animBg="1"/>
      <p:bldP spid="38" grpId="0" animBg="1"/>
      <p:bldP spid="3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lvl="0" indent="0" algn="ctr" rtl="1" fontAlgn="base">
              <a:spcBef>
                <a:spcPct val="0"/>
              </a:spcBef>
              <a:spcAft>
                <a:spcPts val="600"/>
              </a:spcAft>
              <a:buNone/>
            </a:pPr>
            <a:r>
              <a:rPr lang="ar-KW" sz="5000" b="1" dirty="0">
                <a:latin typeface="Calibri" pitchFamily="34" charset="0"/>
                <a:cs typeface="mohammad bold art 1" pitchFamily="2" charset="-78"/>
              </a:rPr>
              <a:t>أولاً: </a:t>
            </a:r>
          </a:p>
          <a:p>
            <a:pPr marL="0" lvl="0" indent="0" algn="ctr" rtl="1" fontAlgn="base">
              <a:spcBef>
                <a:spcPct val="0"/>
              </a:spcBef>
              <a:spcAft>
                <a:spcPts val="600"/>
              </a:spcAft>
              <a:buNone/>
            </a:pPr>
            <a:r>
              <a:rPr lang="ar-KW" sz="5000" b="1" dirty="0" smtClean="0">
                <a:latin typeface="Calibri" pitchFamily="34" charset="0"/>
                <a:cs typeface="mohammad bold art 1" pitchFamily="2" charset="-78"/>
              </a:rPr>
              <a:t>التعريفات</a:t>
            </a:r>
            <a:endParaRPr lang="ar-KW" sz="5000" b="1" dirty="0">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a:t>
            </a:fld>
            <a:endParaRPr lang="en-GB" dirty="0">
              <a:solidFill>
                <a:prstClr val="black">
                  <a:tint val="75000"/>
                </a:prstClr>
              </a:solidFill>
            </a:endParaRPr>
          </a:p>
        </p:txBody>
      </p:sp>
    </p:spTree>
    <p:extLst>
      <p:ext uri="{BB962C8B-B14F-4D97-AF65-F5344CB8AC3E}">
        <p14:creationId xmlns:p14="http://schemas.microsoft.com/office/powerpoint/2010/main" val="34713273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ctr" rtl="1" fontAlgn="base">
              <a:spcBef>
                <a:spcPct val="0"/>
              </a:spcBef>
              <a:spcAft>
                <a:spcPts val="600"/>
              </a:spcAft>
              <a:buNone/>
            </a:pPr>
            <a:r>
              <a:rPr lang="ar-KW" sz="4800" b="1" dirty="0" smtClean="0">
                <a:latin typeface="Calibri" pitchFamily="34" charset="0"/>
                <a:cs typeface="mohammad bold art 1" pitchFamily="2" charset="-78"/>
              </a:rPr>
              <a:t>سادساً: </a:t>
            </a:r>
            <a:endParaRPr lang="ar-KW" sz="4800" b="1" dirty="0">
              <a:latin typeface="Calibri" pitchFamily="34" charset="0"/>
              <a:cs typeface="mohammad bold art 1" pitchFamily="2" charset="-78"/>
            </a:endParaRPr>
          </a:p>
          <a:p>
            <a:pPr marL="0" indent="0" algn="ctr" rtl="1" fontAlgn="base">
              <a:spcBef>
                <a:spcPct val="0"/>
              </a:spcBef>
              <a:spcAft>
                <a:spcPts val="600"/>
              </a:spcAft>
              <a:buNone/>
            </a:pPr>
            <a:r>
              <a:rPr lang="ar-KW" sz="5000" b="1" dirty="0" smtClean="0">
                <a:latin typeface="Calibri" pitchFamily="34" charset="0"/>
                <a:cs typeface="mohammad bold art 1" pitchFamily="2" charset="-78"/>
              </a:rPr>
              <a:t>الاستحواذ المنافس</a:t>
            </a:r>
            <a:r>
              <a:rPr lang="ar-KW" sz="5400" dirty="0" smtClean="0">
                <a:solidFill>
                  <a:srgbClr val="FF0000"/>
                </a:solidFill>
                <a:latin typeface="Calibri" pitchFamily="34" charset="0"/>
                <a:cs typeface="mohammad bold art 1" pitchFamily="2" charset="-78"/>
              </a:rPr>
              <a:t>*</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30</a:t>
            </a:fld>
            <a:endParaRPr lang="en-GB" dirty="0">
              <a:solidFill>
                <a:prstClr val="black">
                  <a:tint val="75000"/>
                </a:prstClr>
              </a:solidFill>
            </a:endParaRPr>
          </a:p>
        </p:txBody>
      </p:sp>
    </p:spTree>
    <p:extLst>
      <p:ext uri="{BB962C8B-B14F-4D97-AF65-F5344CB8AC3E}">
        <p14:creationId xmlns:p14="http://schemas.microsoft.com/office/powerpoint/2010/main" val="2574824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35565"/>
            <a:ext cx="5876925" cy="1143000"/>
          </a:xfrm>
        </p:spPr>
        <p:txBody>
          <a:bodyPr>
            <a:noAutofit/>
          </a:bodyPr>
          <a:lstStyle/>
          <a:p>
            <a:pPr algn="r" rtl="1"/>
            <a:r>
              <a:rPr lang="ar-KW" sz="3200" b="1" dirty="0" smtClean="0">
                <a:solidFill>
                  <a:schemeClr val="tx2"/>
                </a:solidFill>
                <a:cs typeface="mohammad bold art 1" pitchFamily="2" charset="-78"/>
              </a:rPr>
              <a:t>الاستحواذ المنافس</a:t>
            </a:r>
            <a:endParaRPr lang="en-US" sz="3200" dirty="0">
              <a:solidFill>
                <a:schemeClr val="tx2"/>
              </a:solidFill>
            </a:endParaRPr>
          </a:p>
        </p:txBody>
      </p:sp>
      <p:sp>
        <p:nvSpPr>
          <p:cNvPr id="3" name="Content Placeholder 2"/>
          <p:cNvSpPr>
            <a:spLocks noGrp="1"/>
          </p:cNvSpPr>
          <p:nvPr>
            <p:ph idx="1"/>
          </p:nvPr>
        </p:nvSpPr>
        <p:spPr>
          <a:xfrm>
            <a:off x="227488" y="1009415"/>
            <a:ext cx="8459312" cy="5111710"/>
          </a:xfrm>
          <a:ln w="12700">
            <a:solidFill>
              <a:srgbClr val="FFC000"/>
            </a:solidFill>
            <a:prstDash val="dashDot"/>
          </a:ln>
        </p:spPr>
        <p:txBody>
          <a:bodyPr>
            <a:noAutofit/>
          </a:bodyPr>
          <a:lstStyle/>
          <a:p>
            <a:pPr algn="justLow" rtl="1">
              <a:lnSpc>
                <a:spcPct val="115000"/>
              </a:lnSpc>
              <a:spcBef>
                <a:spcPts val="0"/>
              </a:spcBef>
              <a:spcAft>
                <a:spcPts val="1000"/>
              </a:spcAft>
              <a:tabLst>
                <a:tab pos="121920" algn="l"/>
              </a:tabLst>
            </a:pPr>
            <a:r>
              <a:rPr lang="ar-KW" sz="2100" dirty="0" smtClean="0">
                <a:latin typeface="Calibri" pitchFamily="34" charset="0"/>
                <a:cs typeface="mohammad bold art 1" pitchFamily="2" charset="-78"/>
              </a:rPr>
              <a:t>يجوز </a:t>
            </a:r>
            <a:r>
              <a:rPr lang="ar-KW" sz="2100" dirty="0">
                <a:latin typeface="Calibri" pitchFamily="34" charset="0"/>
                <a:cs typeface="mohammad bold art 1" pitchFamily="2" charset="-78"/>
              </a:rPr>
              <a:t>لمقدم عرض الاستحواذ المنافس التَقدم بعرض استحواذ منافس، </a:t>
            </a:r>
            <a:r>
              <a:rPr lang="ar-KW" sz="2100" dirty="0" smtClean="0">
                <a:latin typeface="Calibri" pitchFamily="34" charset="0"/>
                <a:cs typeface="mohammad bold art 1" pitchFamily="2" charset="-78"/>
              </a:rPr>
              <a:t>وذلك في حال تضمنه لإضافة جوهرية أو تعديل أساسي </a:t>
            </a:r>
            <a:r>
              <a:rPr lang="ar-KW" sz="2100" dirty="0">
                <a:latin typeface="Calibri" pitchFamily="34" charset="0"/>
                <a:cs typeface="mohammad bold art 1" pitchFamily="2" charset="-78"/>
              </a:rPr>
              <a:t>في شروط عرض الاستحواذ </a:t>
            </a:r>
            <a:r>
              <a:rPr lang="ar-KW" sz="2100" dirty="0" smtClean="0">
                <a:latin typeface="Calibri" pitchFamily="34" charset="0"/>
                <a:cs typeface="mohammad bold art 1" pitchFamily="2" charset="-78"/>
              </a:rPr>
              <a:t>الأصلي، على أن يتم تقديم العرض المنافس بعد </a:t>
            </a:r>
            <a:r>
              <a:rPr lang="ar-KW" sz="2100" dirty="0">
                <a:latin typeface="Calibri" pitchFamily="34" charset="0"/>
                <a:cs typeface="mohammad bold art 1" pitchFamily="2" charset="-78"/>
              </a:rPr>
              <a:t>نشر مستند العرض الأصلي وقبل خمسة أيام عمل من انتهاء فترة التجميع لعرض الاستحواذ الأصلي.</a:t>
            </a:r>
          </a:p>
          <a:p>
            <a:pPr algn="justLow" rtl="1">
              <a:lnSpc>
                <a:spcPct val="115000"/>
              </a:lnSpc>
              <a:spcBef>
                <a:spcPts val="0"/>
              </a:spcBef>
              <a:spcAft>
                <a:spcPts val="1000"/>
              </a:spcAft>
              <a:tabLst>
                <a:tab pos="121920" algn="l"/>
              </a:tabLst>
            </a:pPr>
            <a:r>
              <a:rPr lang="ar-KW" sz="2100" dirty="0" smtClean="0">
                <a:latin typeface="Calibri" pitchFamily="34" charset="0"/>
                <a:cs typeface="mohammad bold art 1" pitchFamily="2" charset="-78"/>
              </a:rPr>
              <a:t>يتم إيقاف إجراءات </a:t>
            </a:r>
            <a:r>
              <a:rPr lang="ar-KW" sz="2100" dirty="0">
                <a:latin typeface="Calibri" pitchFamily="34" charset="0"/>
                <a:cs typeface="mohammad bold art 1" pitchFamily="2" charset="-78"/>
              </a:rPr>
              <a:t>عرض الاستحواذ الأصلي </a:t>
            </a:r>
            <a:r>
              <a:rPr lang="ar-KW" sz="2100" u="sng" dirty="0">
                <a:latin typeface="Calibri" pitchFamily="34" charset="0"/>
                <a:cs typeface="mohammad bold art 1" pitchFamily="2" charset="-78"/>
              </a:rPr>
              <a:t>لمدة عشرة أيام عمل</a:t>
            </a:r>
            <a:r>
              <a:rPr lang="ar-KW" sz="2100" dirty="0">
                <a:latin typeface="Calibri" pitchFamily="34" charset="0"/>
                <a:cs typeface="mohammad bold art 1" pitchFamily="2" charset="-78"/>
              </a:rPr>
              <a:t>، تبت الهيئة خلالها في عرض الاستحواذ </a:t>
            </a:r>
            <a:r>
              <a:rPr lang="ar-KW" sz="2100" dirty="0" smtClean="0">
                <a:latin typeface="Calibri" pitchFamily="34" charset="0"/>
                <a:cs typeface="mohammad bold art 1" pitchFamily="2" charset="-78"/>
              </a:rPr>
              <a:t>المنافس.</a:t>
            </a:r>
          </a:p>
          <a:p>
            <a:pPr algn="justLow" rtl="1">
              <a:lnSpc>
                <a:spcPct val="115000"/>
              </a:lnSpc>
              <a:spcBef>
                <a:spcPts val="0"/>
              </a:spcBef>
              <a:spcAft>
                <a:spcPts val="1000"/>
              </a:spcAft>
              <a:tabLst>
                <a:tab pos="121920" algn="l"/>
              </a:tabLst>
            </a:pPr>
            <a:endParaRPr lang="ar-KW" sz="2100" dirty="0" smtClean="0">
              <a:solidFill>
                <a:srgbClr val="1F497D"/>
              </a:solidFill>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ar-KW" sz="20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147" y="42011"/>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16288"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31</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264379820"/>
              </p:ext>
            </p:extLst>
          </p:nvPr>
        </p:nvGraphicFramePr>
        <p:xfrm>
          <a:off x="419897" y="3466212"/>
          <a:ext cx="8115300" cy="2651760"/>
        </p:xfrm>
        <a:graphic>
          <a:graphicData uri="http://schemas.openxmlformats.org/drawingml/2006/table">
            <a:tbl>
              <a:tblPr firstRow="1" bandRow="1">
                <a:tableStyleId>{5C22544A-7EE6-4342-B048-85BDC9FD1C3A}</a:tableStyleId>
              </a:tblPr>
              <a:tblGrid>
                <a:gridCol w="4080892"/>
                <a:gridCol w="4034408"/>
              </a:tblGrid>
              <a:tr h="61909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KW" sz="1800" b="1" kern="1200" dirty="0" smtClean="0">
                          <a:solidFill>
                            <a:schemeClr val="lt1"/>
                          </a:solidFill>
                          <a:latin typeface="+mn-lt"/>
                          <a:ea typeface="+mn-ea"/>
                          <a:cs typeface="mohammad bold art 1" pitchFamily="2" charset="-78"/>
                        </a:rPr>
                        <a:t>رفض الهيئة لمستند عرض الاستحواذ المنافس</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KW" sz="1800" dirty="0" smtClean="0">
                          <a:cs typeface="mohammad bold art 1" pitchFamily="2" charset="-78"/>
                        </a:rPr>
                        <a:t>قبول الهيئة</a:t>
                      </a:r>
                      <a:r>
                        <a:rPr lang="ar-KW" sz="1800" baseline="0" dirty="0" smtClean="0">
                          <a:cs typeface="mohammad bold art 1" pitchFamily="2" charset="-78"/>
                        </a:rPr>
                        <a:t> لمستند عرض الاستحواذ المنافس</a:t>
                      </a:r>
                      <a:endParaRPr lang="en-US" sz="1800" dirty="0" smtClean="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1729544">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800" kern="1200" dirty="0" smtClean="0">
                          <a:solidFill>
                            <a:schemeClr val="tx1"/>
                          </a:solidFill>
                          <a:latin typeface="Calibri" pitchFamily="34" charset="0"/>
                          <a:ea typeface="+mn-ea"/>
                          <a:cs typeface="mohammad bold art 1" pitchFamily="2" charset="-78"/>
                        </a:rPr>
                        <a:t>تستأنف إجراءات عرض الاستحواذ الأصلي وفقاً للجدول الزمني الأصلي بعد استبعاد فترة الوقف.</a:t>
                      </a:r>
                      <a:endParaRPr lang="en-US" sz="1800" kern="1200" dirty="0" smtClean="0">
                        <a:solidFill>
                          <a:schemeClr val="tx1"/>
                        </a:solidFill>
                        <a:latin typeface="Calibri" pitchFamily="34" charset="0"/>
                        <a:ea typeface="+mn-ea"/>
                        <a:cs typeface="mohammad bold art 1" pitchFamily="2" charset="-78"/>
                      </a:endParaRPr>
                    </a:p>
                    <a:p>
                      <a:pPr algn="just" rtl="1"/>
                      <a:endParaRPr lang="en-US" sz="1800" kern="1200" dirty="0">
                        <a:solidFill>
                          <a:schemeClr val="tx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800" kern="1200" dirty="0" smtClean="0">
                          <a:solidFill>
                            <a:schemeClr val="tx1"/>
                          </a:solidFill>
                          <a:latin typeface="Calibri" pitchFamily="34" charset="0"/>
                          <a:ea typeface="+mn-ea"/>
                          <a:cs typeface="mohammad bold art 1" pitchFamily="2" charset="-78"/>
                        </a:rPr>
                        <a:t>يستمر وقف إجراءات عرض الاستحواذ الأصلي لحين إصدار الجمعية العامة العادية للشركة محل العرض قرارها باختيار أحد العروض ويتوجب – في هذه الحالة – على مدير عملية عرض الاستحواذ الأصلي الإفراج عن الأسهم التي تم تجميعها قبل وقف إجراءات عرض الاستحواذ.</a:t>
                      </a:r>
                      <a:endParaRPr lang="en-US" sz="1800" kern="1200" dirty="0" smtClean="0">
                        <a:solidFill>
                          <a:schemeClr val="tx1"/>
                        </a:solidFill>
                        <a:latin typeface="Calibri" pitchFamily="34" charset="0"/>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Tree>
    <p:extLst>
      <p:ext uri="{BB962C8B-B14F-4D97-AF65-F5344CB8AC3E}">
        <p14:creationId xmlns:p14="http://schemas.microsoft.com/office/powerpoint/2010/main" val="40125420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7742" y="24666"/>
            <a:ext cx="5876925" cy="1143000"/>
          </a:xfrm>
        </p:spPr>
        <p:txBody>
          <a:bodyPr>
            <a:noAutofit/>
          </a:bodyPr>
          <a:lstStyle/>
          <a:p>
            <a:pPr algn="r" rtl="1"/>
            <a:r>
              <a:rPr lang="ar-KW" sz="3200" b="1" dirty="0" smtClean="0">
                <a:solidFill>
                  <a:schemeClr val="tx2"/>
                </a:solidFill>
                <a:cs typeface="mohammad bold art 1" pitchFamily="2" charset="-78"/>
              </a:rPr>
              <a:t>الاستحواذ المنافس</a:t>
            </a:r>
            <a:endParaRPr lang="en-US" sz="3200" dirty="0">
              <a:solidFill>
                <a:schemeClr val="tx2"/>
              </a:solidFill>
            </a:endParaRPr>
          </a:p>
        </p:txBody>
      </p:sp>
      <p:sp>
        <p:nvSpPr>
          <p:cNvPr id="3" name="Content Placeholder 2"/>
          <p:cNvSpPr>
            <a:spLocks noGrp="1"/>
          </p:cNvSpPr>
          <p:nvPr>
            <p:ph idx="1"/>
          </p:nvPr>
        </p:nvSpPr>
        <p:spPr>
          <a:xfrm>
            <a:off x="419100" y="1166406"/>
            <a:ext cx="8229600" cy="4872827"/>
          </a:xfrm>
          <a:ln w="12700">
            <a:solidFill>
              <a:srgbClr val="FFC000"/>
            </a:solidFill>
            <a:prstDash val="dashDot"/>
          </a:ln>
        </p:spPr>
        <p:txBody>
          <a:bodyPr>
            <a:noAutofit/>
          </a:bodyPr>
          <a:lstStyle/>
          <a:p>
            <a:pPr algn="justLow" rtl="1">
              <a:lnSpc>
                <a:spcPct val="115000"/>
              </a:lnSpc>
              <a:spcBef>
                <a:spcPts val="0"/>
              </a:spcBef>
              <a:spcAft>
                <a:spcPts val="1000"/>
              </a:spcAft>
              <a:tabLst>
                <a:tab pos="121920" algn="l"/>
              </a:tabLst>
            </a:pPr>
            <a:r>
              <a:rPr lang="ar-KW" sz="1800" dirty="0" smtClean="0">
                <a:latin typeface="Calibri" pitchFamily="34" charset="0"/>
                <a:cs typeface="mohammad bold art 1" pitchFamily="2" charset="-78"/>
              </a:rPr>
              <a:t>يجوز لمقدم عرض الاستحواذ الأصلي </a:t>
            </a:r>
            <a:r>
              <a:rPr lang="ar-KW" sz="1800" dirty="0">
                <a:latin typeface="Calibri" pitchFamily="34" charset="0"/>
                <a:cs typeface="mohammad bold art 1" pitchFamily="2" charset="-78"/>
              </a:rPr>
              <a:t>تعديل عرضه باتباع الإجراءات </a:t>
            </a:r>
            <a:r>
              <a:rPr lang="ar-KW" sz="1800" dirty="0" smtClean="0">
                <a:latin typeface="Calibri" pitchFamily="34" charset="0"/>
                <a:cs typeface="mohammad bold art 1" pitchFamily="2" charset="-78"/>
              </a:rPr>
              <a:t>الواردة بأحكام المادة (</a:t>
            </a:r>
            <a:r>
              <a:rPr lang="ar-KW" sz="1800" dirty="0" smtClean="0">
                <a:latin typeface="Calibri" pitchFamily="34" charset="0"/>
                <a:cs typeface="mohammad bold art 1" pitchFamily="2" charset="-78"/>
                <a:hlinkClick r:id="rId3" action="ppaction://hlinkfile"/>
              </a:rPr>
              <a:t>3-9-7</a:t>
            </a:r>
            <a:r>
              <a:rPr lang="ar-KW" sz="1800" dirty="0" smtClean="0">
                <a:latin typeface="Calibri" pitchFamily="34" charset="0"/>
                <a:cs typeface="mohammad bold art 1" pitchFamily="2" charset="-78"/>
              </a:rPr>
              <a:t>) التالية:</a:t>
            </a:r>
          </a:p>
          <a:p>
            <a:pPr algn="justLow" rtl="1">
              <a:lnSpc>
                <a:spcPct val="115000"/>
              </a:lnSpc>
              <a:spcBef>
                <a:spcPts val="0"/>
              </a:spcBef>
              <a:spcAft>
                <a:spcPts val="1000"/>
              </a:spcAft>
              <a:tabLst>
                <a:tab pos="121920" algn="l"/>
              </a:tabLst>
            </a:pPr>
            <a:endParaRPr lang="en-US" sz="2000" dirty="0">
              <a:solidFill>
                <a:srgbClr val="1F497D"/>
              </a:solidFill>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ar-KW" sz="20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898" y="138336"/>
            <a:ext cx="3170956" cy="914400"/>
          </a:xfrm>
          <a:prstGeom prst="rect">
            <a:avLst/>
          </a:prstGeom>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052736"/>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32</a:t>
            </a:fld>
            <a:endParaRPr lang="en-GB" dirty="0"/>
          </a:p>
        </p:txBody>
      </p:sp>
      <p:sp>
        <p:nvSpPr>
          <p:cNvPr id="10" name="Pentagon 9"/>
          <p:cNvSpPr/>
          <p:nvPr/>
        </p:nvSpPr>
        <p:spPr>
          <a:xfrm>
            <a:off x="473049" y="1932307"/>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rtl="1"/>
            <a:r>
              <a:rPr lang="ar-KW" sz="2000" dirty="0">
                <a:solidFill>
                  <a:srgbClr val="1F497D"/>
                </a:solidFill>
                <a:latin typeface="Calibri" pitchFamily="34" charset="0"/>
                <a:cs typeface="mohammad bold art 1" pitchFamily="2" charset="-78"/>
              </a:rPr>
              <a:t>تقديم طلب مسبب للهيئة لتعديل عرض الاستحواذ</a:t>
            </a:r>
          </a:p>
        </p:txBody>
      </p:sp>
      <p:sp>
        <p:nvSpPr>
          <p:cNvPr id="11" name="Pentagon 10"/>
          <p:cNvSpPr/>
          <p:nvPr/>
        </p:nvSpPr>
        <p:spPr>
          <a:xfrm>
            <a:off x="2522402" y="196118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750" dirty="0">
                <a:solidFill>
                  <a:srgbClr val="1F497D"/>
                </a:solidFill>
                <a:latin typeface="Calibri" pitchFamily="34" charset="0"/>
                <a:cs typeface="mohammad bold art 1" pitchFamily="2" charset="-78"/>
              </a:rPr>
              <a:t>إيقاف إجراءات تنفيذ عملية </a:t>
            </a:r>
            <a:r>
              <a:rPr lang="ar-KW" sz="1750" dirty="0" smtClean="0">
                <a:solidFill>
                  <a:srgbClr val="1F497D"/>
                </a:solidFill>
                <a:latin typeface="Calibri" pitchFamily="34" charset="0"/>
                <a:cs typeface="mohammad bold art 1" pitchFamily="2" charset="-78"/>
              </a:rPr>
              <a:t>الاستحواذ الأصلي </a:t>
            </a:r>
            <a:r>
              <a:rPr lang="ar-KW" sz="1750" dirty="0">
                <a:solidFill>
                  <a:srgbClr val="1F497D"/>
                </a:solidFill>
                <a:latin typeface="Calibri" pitchFamily="34" charset="0"/>
                <a:cs typeface="mohammad bold art 1" pitchFamily="2" charset="-78"/>
              </a:rPr>
              <a:t>لمدة عشرة أيام عمل</a:t>
            </a:r>
            <a:endParaRPr lang="en-US" sz="1750" dirty="0">
              <a:solidFill>
                <a:srgbClr val="1F497D"/>
              </a:solidFill>
              <a:latin typeface="Calibri" pitchFamily="34" charset="0"/>
              <a:cs typeface="mohammad bold art 1" pitchFamily="2" charset="-78"/>
            </a:endParaRPr>
          </a:p>
        </p:txBody>
      </p:sp>
      <p:sp>
        <p:nvSpPr>
          <p:cNvPr id="14" name="Rounded Rectangle 13"/>
          <p:cNvSpPr/>
          <p:nvPr/>
        </p:nvSpPr>
        <p:spPr>
          <a:xfrm>
            <a:off x="474965" y="3587276"/>
            <a:ext cx="2058805" cy="243279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lnSpc>
                <a:spcPct val="115000"/>
              </a:lnSpc>
              <a:spcBef>
                <a:spcPts val="0"/>
              </a:spcBef>
              <a:spcAft>
                <a:spcPts val="1000"/>
              </a:spcAft>
            </a:pPr>
            <a:r>
              <a:rPr lang="ar-KW" sz="1700" dirty="0">
                <a:solidFill>
                  <a:srgbClr val="1F497D"/>
                </a:solidFill>
                <a:latin typeface="Calibri" pitchFamily="34" charset="0"/>
                <a:cs typeface="mohammad bold art 1" pitchFamily="2" charset="-78"/>
              </a:rPr>
              <a:t> على أن يكون مستند العرض المعدل مرفقاً بالطلب ولا يجوز نشر مستند العرض قبل موافقة الهيئة عليه.</a:t>
            </a:r>
            <a:endParaRPr lang="en-US" sz="1700" dirty="0">
              <a:solidFill>
                <a:srgbClr val="1F497D"/>
              </a:solidFill>
              <a:latin typeface="Calibri" pitchFamily="34" charset="0"/>
              <a:cs typeface="mohammad bold art 1" pitchFamily="2" charset="-78"/>
            </a:endParaRPr>
          </a:p>
        </p:txBody>
      </p:sp>
      <p:cxnSp>
        <p:nvCxnSpPr>
          <p:cNvPr id="15" name="Straight Arrow Connector 14"/>
          <p:cNvCxnSpPr/>
          <p:nvPr/>
        </p:nvCxnSpPr>
        <p:spPr>
          <a:xfrm>
            <a:off x="1259632" y="3228451"/>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Pentagon 15"/>
          <p:cNvSpPr/>
          <p:nvPr/>
        </p:nvSpPr>
        <p:spPr>
          <a:xfrm>
            <a:off x="4538626" y="1961182"/>
            <a:ext cx="2016224" cy="1296144"/>
          </a:xfrm>
          <a:prstGeom prst="homePlat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KW" sz="1850" dirty="0" smtClean="0">
                <a:solidFill>
                  <a:srgbClr val="1F497D"/>
                </a:solidFill>
                <a:latin typeface="Calibri" pitchFamily="34" charset="0"/>
                <a:cs typeface="mohammad bold art 1" pitchFamily="2" charset="-78"/>
              </a:rPr>
              <a:t>صدور قرار الهيئة </a:t>
            </a:r>
            <a:r>
              <a:rPr lang="ar-KW" sz="2000" dirty="0">
                <a:solidFill>
                  <a:srgbClr val="1F497D"/>
                </a:solidFill>
                <a:latin typeface="Calibri" pitchFamily="34" charset="0"/>
                <a:cs typeface="mohammad bold art 1" pitchFamily="2" charset="-78"/>
              </a:rPr>
              <a:t>على مستند </a:t>
            </a:r>
            <a:r>
              <a:rPr lang="ar-KW" sz="1850" dirty="0">
                <a:solidFill>
                  <a:srgbClr val="1F497D"/>
                </a:solidFill>
                <a:latin typeface="Calibri" pitchFamily="34" charset="0"/>
                <a:cs typeface="mohammad bold art 1" pitchFamily="2" charset="-78"/>
              </a:rPr>
              <a:t>العرض المعدل </a:t>
            </a:r>
            <a:endParaRPr lang="en-US" sz="1850" dirty="0">
              <a:solidFill>
                <a:srgbClr val="1F497D"/>
              </a:solidFill>
              <a:latin typeface="Calibri" pitchFamily="34" charset="0"/>
              <a:cs typeface="mohammad bold art 1" pitchFamily="2" charset="-78"/>
            </a:endParaRPr>
          </a:p>
        </p:txBody>
      </p:sp>
      <p:cxnSp>
        <p:nvCxnSpPr>
          <p:cNvPr id="17" name="Straight Arrow Connector 16"/>
          <p:cNvCxnSpPr/>
          <p:nvPr/>
        </p:nvCxnSpPr>
        <p:spPr>
          <a:xfrm>
            <a:off x="5220072" y="3257326"/>
            <a:ext cx="0" cy="36004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Rounded Rectangle 17"/>
          <p:cNvSpPr/>
          <p:nvPr/>
        </p:nvSpPr>
        <p:spPr>
          <a:xfrm>
            <a:off x="3445231" y="3617366"/>
            <a:ext cx="2829602" cy="2432797"/>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lvl="0" algn="justLow" rtl="1">
              <a:lnSpc>
                <a:spcPct val="115000"/>
              </a:lnSpc>
              <a:spcBef>
                <a:spcPts val="0"/>
              </a:spcBef>
              <a:spcAft>
                <a:spcPts val="1000"/>
              </a:spcAft>
            </a:pPr>
            <a:r>
              <a:rPr lang="ar-KW" sz="1700" b="1" u="sng" dirty="0" smtClean="0">
                <a:solidFill>
                  <a:srgbClr val="1F497D"/>
                </a:solidFill>
                <a:latin typeface="Calibri" pitchFamily="34" charset="0"/>
                <a:cs typeface="mohammad bold art 1" pitchFamily="2" charset="-78"/>
              </a:rPr>
              <a:t>في حالة رفض الهيئة </a:t>
            </a:r>
            <a:r>
              <a:rPr lang="ar-KW" sz="1700" dirty="0" smtClean="0">
                <a:solidFill>
                  <a:srgbClr val="1F497D"/>
                </a:solidFill>
                <a:latin typeface="Calibri" pitchFamily="34" charset="0"/>
                <a:cs typeface="mohammad bold art 1" pitchFamily="2" charset="-78"/>
              </a:rPr>
              <a:t>تعديل مستند العرض</a:t>
            </a:r>
            <a:r>
              <a:rPr lang="ar-KW" sz="1700" dirty="0">
                <a:solidFill>
                  <a:srgbClr val="1F497D"/>
                </a:solidFill>
                <a:latin typeface="Calibri" pitchFamily="34" charset="0"/>
                <a:cs typeface="mohammad bold art 1" pitchFamily="2" charset="-78"/>
              </a:rPr>
              <a:t>، فعلى مقدم العرض استكمال إجراءات تنفيذ عملية الاستحواذ وفقاً لمستند العرض الأصلي، وذلك اعتباراً من اليوم التالي لإعلان الهيئة رفضها لمستند العرض المعدل.</a:t>
            </a:r>
            <a:endParaRPr lang="en-US" sz="1700" dirty="0">
              <a:solidFill>
                <a:srgbClr val="1F497D"/>
              </a:solidFill>
              <a:latin typeface="Calibri" pitchFamily="34" charset="0"/>
              <a:cs typeface="mohammad bold art 1" pitchFamily="2" charset="-78"/>
            </a:endParaRPr>
          </a:p>
        </p:txBody>
      </p:sp>
      <p:cxnSp>
        <p:nvCxnSpPr>
          <p:cNvPr id="19" name="Straight Arrow Connector 18"/>
          <p:cNvCxnSpPr/>
          <p:nvPr/>
        </p:nvCxnSpPr>
        <p:spPr>
          <a:xfrm>
            <a:off x="6553200" y="2596494"/>
            <a:ext cx="276909"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6850124" y="2263010"/>
            <a:ext cx="1719300" cy="3549686"/>
          </a:xfrm>
          <a:prstGeom prst="round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rtl="1">
              <a:lnSpc>
                <a:spcPct val="115000"/>
              </a:lnSpc>
              <a:spcAft>
                <a:spcPts val="1000"/>
              </a:spcAft>
            </a:pPr>
            <a:r>
              <a:rPr lang="ar-KW" sz="1700" b="1" u="sng" dirty="0">
                <a:solidFill>
                  <a:srgbClr val="1F497D"/>
                </a:solidFill>
                <a:latin typeface="Calibri" pitchFamily="34" charset="0"/>
                <a:cs typeface="mohammad bold art 1" pitchFamily="2" charset="-78"/>
              </a:rPr>
              <a:t>في حال موافقة </a:t>
            </a:r>
            <a:r>
              <a:rPr lang="ar-KW" sz="1700" b="1" u="sng" dirty="0" smtClean="0">
                <a:solidFill>
                  <a:srgbClr val="1F497D"/>
                </a:solidFill>
                <a:latin typeface="Calibri" pitchFamily="34" charset="0"/>
                <a:cs typeface="mohammad bold art 1" pitchFamily="2" charset="-78"/>
              </a:rPr>
              <a:t>الهيئة، </a:t>
            </a:r>
            <a:r>
              <a:rPr lang="ar-KW" sz="1700" dirty="0">
                <a:solidFill>
                  <a:srgbClr val="1F497D"/>
                </a:solidFill>
                <a:latin typeface="Calibri" pitchFamily="34" charset="0"/>
                <a:cs typeface="mohammad bold art 1" pitchFamily="2" charset="-78"/>
              </a:rPr>
              <a:t>تستكمل إجراءات تنفيذ عرض الاستحواذ المنافس المنصوص عليها في البند (5) وما يليه من بنود من الملحق رقم (4). </a:t>
            </a:r>
            <a:endParaRPr lang="en-US" sz="1700" dirty="0">
              <a:solidFill>
                <a:srgbClr val="1F497D"/>
              </a:solidFill>
              <a:latin typeface="Calibri" pitchFamily="34" charset="0"/>
              <a:cs typeface="mohammad bold art 1" pitchFamily="2" charset="-78"/>
            </a:endParaRPr>
          </a:p>
        </p:txBody>
      </p:sp>
    </p:spTree>
    <p:extLst>
      <p:ext uri="{BB962C8B-B14F-4D97-AF65-F5344CB8AC3E}">
        <p14:creationId xmlns:p14="http://schemas.microsoft.com/office/powerpoint/2010/main" val="393664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4" grpId="0" animBg="1"/>
      <p:bldP spid="16" grpId="0" animBg="1"/>
      <p:bldP spid="18" grpId="0" animBg="1"/>
      <p:bldP spid="2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089" y="95748"/>
            <a:ext cx="5876925" cy="1143000"/>
          </a:xfrm>
        </p:spPr>
        <p:txBody>
          <a:bodyPr>
            <a:noAutofit/>
          </a:bodyPr>
          <a:lstStyle/>
          <a:p>
            <a:pPr algn="r" rtl="1"/>
            <a:r>
              <a:rPr lang="ar-KW" sz="3200" b="1" dirty="0" smtClean="0">
                <a:solidFill>
                  <a:schemeClr val="tx2"/>
                </a:solidFill>
                <a:cs typeface="mohammad bold art 1" pitchFamily="2" charset="-78"/>
              </a:rPr>
              <a:t>الاستحواذ المنافس</a:t>
            </a:r>
            <a:endParaRPr lang="en-US" sz="3200" dirty="0">
              <a:solidFill>
                <a:schemeClr val="tx2"/>
              </a:solidFill>
            </a:endParaRPr>
          </a:p>
        </p:txBody>
      </p:sp>
      <p:sp>
        <p:nvSpPr>
          <p:cNvPr id="3" name="Content Placeholder 2"/>
          <p:cNvSpPr>
            <a:spLocks noGrp="1"/>
          </p:cNvSpPr>
          <p:nvPr>
            <p:ph idx="1"/>
          </p:nvPr>
        </p:nvSpPr>
        <p:spPr>
          <a:xfrm>
            <a:off x="419100" y="1268760"/>
            <a:ext cx="8329364" cy="4798700"/>
          </a:xfrm>
          <a:ln w="12700">
            <a:solidFill>
              <a:srgbClr val="FFC000"/>
            </a:solidFill>
            <a:prstDash val="dashDot"/>
          </a:ln>
        </p:spPr>
        <p:txBody>
          <a:bodyPr>
            <a:noAutofit/>
          </a:bodyPr>
          <a:lstStyle/>
          <a:p>
            <a:pPr marL="0" marR="0" indent="0" algn="justLow" rtl="1">
              <a:lnSpc>
                <a:spcPct val="115000"/>
              </a:lnSpc>
              <a:spcBef>
                <a:spcPts val="0"/>
              </a:spcBef>
              <a:spcAft>
                <a:spcPts val="1000"/>
              </a:spcAft>
              <a:buNone/>
            </a:pPr>
            <a:r>
              <a:rPr lang="ar-KW" sz="1900" b="1" dirty="0" smtClean="0">
                <a:solidFill>
                  <a:srgbClr val="FF0000"/>
                </a:solidFill>
                <a:latin typeface="Calibri" pitchFamily="34" charset="0"/>
                <a:cs typeface="mohammad bold art 1" pitchFamily="2" charset="-78"/>
              </a:rPr>
              <a:t>تنويه</a:t>
            </a:r>
            <a:r>
              <a:rPr lang="ar-KW" sz="1900" dirty="0" smtClean="0">
                <a:solidFill>
                  <a:srgbClr val="FF0000"/>
                </a:solidFill>
                <a:latin typeface="Calibri" pitchFamily="34" charset="0"/>
                <a:cs typeface="mohammad bold art 1" pitchFamily="2" charset="-78"/>
              </a:rPr>
              <a:t>:</a:t>
            </a:r>
            <a:r>
              <a:rPr lang="ar-KW" sz="1900" dirty="0" smtClean="0">
                <a:latin typeface="Calibri" pitchFamily="34" charset="0"/>
                <a:cs typeface="mohammad bold art 1" pitchFamily="2" charset="-78"/>
              </a:rPr>
              <a:t> الاستحواذ المنافس هو حالة الاستحواذ الوحيدة التي </a:t>
            </a:r>
            <a:r>
              <a:rPr lang="ar-KW" sz="1900" u="sng" dirty="0" smtClean="0">
                <a:latin typeface="Calibri" pitchFamily="34" charset="0"/>
                <a:cs typeface="mohammad bold art 1" pitchFamily="2" charset="-78"/>
              </a:rPr>
              <a:t>تتطلب موافقة الجمعية العامة للشركة محل </a:t>
            </a:r>
            <a:r>
              <a:rPr lang="ar-KW" sz="1900" u="sng" dirty="0">
                <a:latin typeface="Calibri" pitchFamily="34" charset="0"/>
                <a:cs typeface="mohammad bold art 1" pitchFamily="2" charset="-78"/>
              </a:rPr>
              <a:t>العرض، وذلك للمفاضلة </a:t>
            </a:r>
            <a:r>
              <a:rPr lang="ar-KW" sz="1900" u="sng" dirty="0" smtClean="0">
                <a:latin typeface="Calibri" pitchFamily="34" charset="0"/>
                <a:cs typeface="mohammad bold art 1" pitchFamily="2" charset="-78"/>
              </a:rPr>
              <a:t>بين العروض</a:t>
            </a:r>
            <a:r>
              <a:rPr lang="ar-KW" sz="1900" dirty="0" smtClean="0">
                <a:latin typeface="Calibri" pitchFamily="34" charset="0"/>
                <a:cs typeface="mohammad bold art 1" pitchFamily="2" charset="-78"/>
              </a:rPr>
              <a:t>، حيث جاء نص المادة (3-9-10) ليحدد فترة </a:t>
            </a:r>
            <a:r>
              <a:rPr lang="ar-KW" sz="1900" u="sng" dirty="0" smtClean="0">
                <a:latin typeface="Calibri" pitchFamily="34" charset="0"/>
                <a:cs typeface="mohammad bold art 1" pitchFamily="2" charset="-78"/>
              </a:rPr>
              <a:t>180 يوماً</a:t>
            </a:r>
            <a:r>
              <a:rPr lang="ar-KW" sz="1900" dirty="0" smtClean="0">
                <a:latin typeface="Calibri" pitchFamily="34" charset="0"/>
                <a:cs typeface="mohammad bold art 1" pitchFamily="2" charset="-78"/>
              </a:rPr>
              <a:t> كحد أقصى لسريان عرض الاستحواذ المنافس: </a:t>
            </a:r>
          </a:p>
          <a:p>
            <a:pPr marL="0" marR="0" algn="justLow" rtl="1">
              <a:lnSpc>
                <a:spcPct val="115000"/>
              </a:lnSpc>
              <a:spcBef>
                <a:spcPts val="0"/>
              </a:spcBef>
              <a:spcAft>
                <a:spcPts val="1000"/>
              </a:spcAft>
            </a:pPr>
            <a:r>
              <a:rPr lang="ar-KW" sz="2000" dirty="0" smtClean="0">
                <a:latin typeface="Calibri" pitchFamily="34" charset="0"/>
                <a:cs typeface="mohammad bold art 1" pitchFamily="2" charset="-78"/>
              </a:rPr>
              <a:t>في </a:t>
            </a:r>
            <a:r>
              <a:rPr lang="ar-KW" sz="2000" dirty="0">
                <a:latin typeface="Calibri" pitchFamily="34" charset="0"/>
                <a:cs typeface="mohammad bold art 1" pitchFamily="2" charset="-78"/>
              </a:rPr>
              <a:t>حال عدم صدور قرار الجمعية العامة العادية للشركة محل العرض باختيار أحد العروض المنافسة وتجاوز فترة سريان عرض الاستحواذ المحتسبة منذ نشر مستند عرض الاستحواذ الأصلي </a:t>
            </a:r>
            <a:r>
              <a:rPr lang="ar-KW" sz="2000" dirty="0" smtClean="0">
                <a:latin typeface="Calibri" pitchFamily="34" charset="0"/>
                <a:cs typeface="mohammad bold art 1" pitchFamily="2" charset="-78"/>
              </a:rPr>
              <a:t>180 يوماً</a:t>
            </a:r>
            <a:r>
              <a:rPr lang="ar-KW" sz="2000" u="sng" dirty="0">
                <a:latin typeface="Calibri" pitchFamily="34" charset="0"/>
                <a:cs typeface="mohammad bold art 1" pitchFamily="2" charset="-78"/>
              </a:rPr>
              <a:t>، تقوم البورصة بعقد جلسة مزايدة </a:t>
            </a:r>
            <a:r>
              <a:rPr lang="ar-KW" sz="2000" dirty="0">
                <a:latin typeface="Calibri" pitchFamily="34" charset="0"/>
                <a:cs typeface="mohammad bold art 1" pitchFamily="2" charset="-78"/>
              </a:rPr>
              <a:t>خلال العشرة أيام عمل التالية بين مقدمي العروض </a:t>
            </a:r>
            <a:r>
              <a:rPr lang="ar-KW" sz="2000" u="sng" dirty="0">
                <a:latin typeface="Calibri" pitchFamily="34" charset="0"/>
                <a:cs typeface="mohammad bold art 1" pitchFamily="2" charset="-78"/>
              </a:rPr>
              <a:t>ويرسى المزاد على أعلى سعر نقدي بينهم</a:t>
            </a:r>
            <a:r>
              <a:rPr lang="ar-KW" sz="2000" dirty="0">
                <a:latin typeface="Calibri" pitchFamily="34" charset="0"/>
                <a:cs typeface="mohammad bold art 1" pitchFamily="2" charset="-78"/>
              </a:rPr>
              <a:t>، على أن يكون </a:t>
            </a:r>
            <a:r>
              <a:rPr lang="ar-KW" sz="2000" u="sng" dirty="0">
                <a:latin typeface="Calibri" pitchFamily="34" charset="0"/>
                <a:cs typeface="mohammad bold art 1" pitchFamily="2" charset="-78"/>
              </a:rPr>
              <a:t>أعلى أسعار عروض الاستحواذ </a:t>
            </a:r>
            <a:r>
              <a:rPr lang="ar-KW" sz="2000" dirty="0">
                <a:latin typeface="Calibri" pitchFamily="34" charset="0"/>
                <a:cs typeface="mohammad bold art 1" pitchFamily="2" charset="-78"/>
              </a:rPr>
              <a:t>المقدمة هو </a:t>
            </a:r>
            <a:r>
              <a:rPr lang="ar-KW" sz="2000" u="sng" dirty="0">
                <a:latin typeface="Calibri" pitchFamily="34" charset="0"/>
                <a:cs typeface="mohammad bold art 1" pitchFamily="2" charset="-78"/>
              </a:rPr>
              <a:t>سعر الأساس للمزاد</a:t>
            </a:r>
            <a:r>
              <a:rPr lang="ar-KW" sz="2000" dirty="0">
                <a:latin typeface="Calibri" pitchFamily="34" charset="0"/>
                <a:cs typeface="mohammad bold art 1" pitchFamily="2" charset="-78"/>
              </a:rPr>
              <a:t>. </a:t>
            </a:r>
          </a:p>
          <a:p>
            <a:pPr marL="0" marR="0" algn="justLow" rtl="1">
              <a:lnSpc>
                <a:spcPct val="115000"/>
              </a:lnSpc>
              <a:spcBef>
                <a:spcPts val="0"/>
              </a:spcBef>
              <a:spcAft>
                <a:spcPts val="1000"/>
              </a:spcAft>
            </a:pPr>
            <a:r>
              <a:rPr lang="ar-KW" sz="2000" dirty="0" smtClean="0">
                <a:latin typeface="Calibri" pitchFamily="34" charset="0"/>
                <a:cs typeface="mohammad bold art 1" pitchFamily="2" charset="-78"/>
              </a:rPr>
              <a:t>تُلغى </a:t>
            </a:r>
            <a:r>
              <a:rPr lang="ar-KW" sz="2000" dirty="0">
                <a:latin typeface="Calibri" pitchFamily="34" charset="0"/>
                <a:cs typeface="mohammad bold art 1" pitchFamily="2" charset="-78"/>
              </a:rPr>
              <a:t>جميع عروض الاستحواذ في حال تضمنت أحد عروض الاستحواذ الأصلي أو الاستحواذ المنافس على عرض استحواذ غير نقدي.</a:t>
            </a:r>
            <a:endParaRPr lang="en-US" sz="2000" dirty="0">
              <a:latin typeface="Calibri" pitchFamily="34" charset="0"/>
              <a:cs typeface="mohammad bold art 1" pitchFamily="2" charset="-78"/>
            </a:endParaRPr>
          </a:p>
          <a:p>
            <a:pPr algn="justLow" rtl="1">
              <a:lnSpc>
                <a:spcPct val="115000"/>
              </a:lnSpc>
              <a:spcBef>
                <a:spcPts val="0"/>
              </a:spcBef>
              <a:spcAft>
                <a:spcPts val="1000"/>
              </a:spcAft>
              <a:tabLst>
                <a:tab pos="121920" algn="l"/>
              </a:tabLst>
            </a:pPr>
            <a:endParaRPr lang="ar-KW" sz="100" dirty="0" smtClean="0">
              <a:latin typeface="Calibri" pitchFamily="34" charset="0"/>
              <a:cs typeface="mohammad bold art 1" pitchFamily="2" charset="-78"/>
            </a:endParaRPr>
          </a:p>
          <a:p>
            <a:pPr lvl="0" algn="justLow" rtl="1">
              <a:lnSpc>
                <a:spcPct val="115000"/>
              </a:lnSpc>
              <a:spcBef>
                <a:spcPts val="0"/>
              </a:spcBef>
              <a:spcAft>
                <a:spcPts val="1000"/>
              </a:spcAft>
              <a:tabLst>
                <a:tab pos="121920" algn="l"/>
              </a:tabLst>
            </a:pPr>
            <a:r>
              <a:rPr lang="ar-KW" sz="2000" b="1" dirty="0">
                <a:latin typeface="Calibri" pitchFamily="34" charset="0"/>
                <a:cs typeface="mohammad bold art 1" pitchFamily="2" charset="-78"/>
              </a:rPr>
              <a:t>يلتزم جميع الأشخاص باتباع إجراءات تنفيذ عملية الاستحواذ </a:t>
            </a:r>
            <a:r>
              <a:rPr lang="ar-KW" sz="2000" b="1" dirty="0" smtClean="0">
                <a:latin typeface="Calibri" pitchFamily="34" charset="0"/>
                <a:cs typeface="mohammad bold art 1" pitchFamily="2" charset="-78"/>
              </a:rPr>
              <a:t>المنافس المذكورة </a:t>
            </a:r>
            <a:r>
              <a:rPr lang="ar-KW" sz="2000" b="1" dirty="0">
                <a:latin typeface="Calibri" pitchFamily="34" charset="0"/>
                <a:cs typeface="mohammad bold art 1" pitchFamily="2" charset="-78"/>
              </a:rPr>
              <a:t>في الملحق رقم </a:t>
            </a:r>
            <a:r>
              <a:rPr lang="ar-KW" sz="2000" b="1" dirty="0" smtClean="0">
                <a:latin typeface="Calibri" pitchFamily="34" charset="0"/>
                <a:cs typeface="mohammad bold art 1" pitchFamily="2" charset="-78"/>
              </a:rPr>
              <a:t>(4) </a:t>
            </a:r>
            <a:r>
              <a:rPr lang="ar-KW" sz="2000" b="1" dirty="0">
                <a:latin typeface="Calibri" pitchFamily="34" charset="0"/>
                <a:cs typeface="mohammad bold art 1" pitchFamily="2" charset="-78"/>
              </a:rPr>
              <a:t>من كتاب الاندماج والاستحواذ.</a:t>
            </a:r>
            <a:endParaRPr lang="en-US" sz="2000" b="1" dirty="0">
              <a:latin typeface="Calibri" pitchFamily="34" charset="0"/>
              <a:cs typeface="mohammad bold art 1" pitchFamily="2" charset="-78"/>
            </a:endParaRPr>
          </a:p>
          <a:p>
            <a:pPr algn="justLow" rtl="1">
              <a:lnSpc>
                <a:spcPct val="115000"/>
              </a:lnSpc>
              <a:spcBef>
                <a:spcPts val="0"/>
              </a:spcBef>
              <a:spcAft>
                <a:spcPts val="1000"/>
              </a:spcAft>
              <a:tabLst>
                <a:tab pos="121920" algn="l"/>
              </a:tabLst>
            </a:pPr>
            <a:endParaRPr lang="en-US" sz="2000" dirty="0">
              <a:solidFill>
                <a:srgbClr val="1F497D"/>
              </a:solidFill>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ar-KW" sz="20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7232" y="136793"/>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678188"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33</a:t>
            </a:fld>
            <a:endParaRPr lang="en-GB" dirty="0"/>
          </a:p>
        </p:txBody>
      </p:sp>
    </p:spTree>
    <p:extLst>
      <p:ext uri="{BB962C8B-B14F-4D97-AF65-F5344CB8AC3E}">
        <p14:creationId xmlns:p14="http://schemas.microsoft.com/office/powerpoint/2010/main" val="10890653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7072" y="218356"/>
            <a:ext cx="5876925" cy="1143000"/>
          </a:xfrm>
        </p:spPr>
        <p:txBody>
          <a:bodyPr>
            <a:noAutofit/>
          </a:bodyPr>
          <a:lstStyle/>
          <a:p>
            <a:pPr algn="r" rtl="1"/>
            <a:r>
              <a:rPr lang="ar-KW" sz="3200" b="1" dirty="0" smtClean="0">
                <a:solidFill>
                  <a:schemeClr val="tx2"/>
                </a:solidFill>
                <a:cs typeface="mohammad bold art 1" pitchFamily="2" charset="-78"/>
              </a:rPr>
              <a:t>الجدول الزمني لعملية الاستحواذ المنافس</a:t>
            </a:r>
            <a:endParaRPr lang="en-US" sz="3200" dirty="0">
              <a:solidFill>
                <a:schemeClr val="tx2"/>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34</a:t>
            </a:fld>
            <a:endParaRPr lang="en-GB" dirty="0"/>
          </a:p>
        </p:txBody>
      </p:sp>
      <p:sp>
        <p:nvSpPr>
          <p:cNvPr id="5" name="Content Placeholder 4"/>
          <p:cNvSpPr>
            <a:spLocks noGrp="1"/>
          </p:cNvSpPr>
          <p:nvPr>
            <p:ph idx="1"/>
          </p:nvPr>
        </p:nvSpPr>
        <p:spPr/>
        <p:txBody>
          <a:bodyPr/>
          <a:lstStyle/>
          <a:p>
            <a:endParaRPr lang="en-US" dirty="0"/>
          </a:p>
        </p:txBody>
      </p:sp>
      <p:pic>
        <p:nvPicPr>
          <p:cNvPr id="7" name="Picture 6"/>
          <p:cNvPicPr>
            <a:picLocks noChangeAspect="1"/>
          </p:cNvPicPr>
          <p:nvPr/>
        </p:nvPicPr>
        <p:blipFill>
          <a:blip r:embed="rId5"/>
          <a:stretch>
            <a:fillRect/>
          </a:stretch>
        </p:blipFill>
        <p:spPr>
          <a:xfrm>
            <a:off x="2411760" y="1370013"/>
            <a:ext cx="4896545" cy="4687695"/>
          </a:xfrm>
          <a:prstGeom prst="rect">
            <a:avLst/>
          </a:prstGeom>
        </p:spPr>
      </p:pic>
    </p:spTree>
    <p:extLst>
      <p:ext uri="{BB962C8B-B14F-4D97-AF65-F5344CB8AC3E}">
        <p14:creationId xmlns:p14="http://schemas.microsoft.com/office/powerpoint/2010/main" val="32468451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endParaRPr lang="en-US" dirty="0">
              <a:solidFill>
                <a:schemeClr val="tx2"/>
              </a:solidFill>
            </a:endParaRPr>
          </a:p>
        </p:txBody>
      </p:sp>
      <p:sp>
        <p:nvSpPr>
          <p:cNvPr id="3" name="Content Placeholder 2"/>
          <p:cNvSpPr>
            <a:spLocks noGrp="1"/>
          </p:cNvSpPr>
          <p:nvPr>
            <p:ph idx="1"/>
          </p:nvPr>
        </p:nvSpPr>
        <p:spPr>
          <a:xfrm>
            <a:off x="419100" y="1423317"/>
            <a:ext cx="8229600" cy="4669979"/>
          </a:xfrm>
        </p:spPr>
        <p:txBody>
          <a:bodyPr>
            <a:noAutofit/>
          </a:bodyPr>
          <a:lstStyle/>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algn="just" rtl="1"/>
            <a:endParaRPr lang="ar-KW" sz="100" dirty="0">
              <a:solidFill>
                <a:schemeClr val="tx2"/>
              </a:solidFill>
              <a:latin typeface="Calibri" pitchFamily="34" charset="0"/>
            </a:endParaRPr>
          </a:p>
          <a:p>
            <a:pPr marL="0" indent="0" algn="just" rtl="1">
              <a:buNone/>
            </a:pPr>
            <a:endParaRPr lang="ar-KW" sz="2400" dirty="0" smtClean="0">
              <a:solidFill>
                <a:schemeClr val="tx2"/>
              </a:solidFill>
              <a:latin typeface="Calibri" pitchFamily="34" charset="0"/>
            </a:endParaRPr>
          </a:p>
          <a:p>
            <a:pPr marL="0" indent="0" algn="just" rtl="1">
              <a:buNone/>
            </a:pPr>
            <a:endParaRPr lang="en-US" sz="2400" dirty="0">
              <a:solidFill>
                <a:schemeClr val="tx2"/>
              </a:solidFill>
              <a:latin typeface="Calibri" pitchFamily="34" charset="0"/>
            </a:endParaRPr>
          </a:p>
          <a:p>
            <a:pPr marL="0" indent="0" algn="ctr" rtl="1" fontAlgn="base">
              <a:spcBef>
                <a:spcPct val="0"/>
              </a:spcBef>
              <a:spcAft>
                <a:spcPts val="600"/>
              </a:spcAft>
              <a:buNone/>
            </a:pPr>
            <a:r>
              <a:rPr lang="ar-KW" sz="4800" b="1" dirty="0" smtClean="0">
                <a:latin typeface="Calibri" pitchFamily="34" charset="0"/>
                <a:cs typeface="mohammad bold art 1" pitchFamily="2" charset="-78"/>
              </a:rPr>
              <a:t>سابعاً: </a:t>
            </a:r>
            <a:endParaRPr lang="ar-KW" sz="4800" b="1" dirty="0">
              <a:latin typeface="Calibri" pitchFamily="34" charset="0"/>
              <a:cs typeface="mohammad bold art 1" pitchFamily="2" charset="-78"/>
            </a:endParaRPr>
          </a:p>
          <a:p>
            <a:pPr marL="0" indent="0" algn="ctr" rtl="1" fontAlgn="base">
              <a:spcBef>
                <a:spcPct val="0"/>
              </a:spcBef>
              <a:spcAft>
                <a:spcPts val="600"/>
              </a:spcAft>
              <a:buNone/>
            </a:pPr>
            <a:r>
              <a:rPr lang="ar-KW" sz="5000" b="1" dirty="0" smtClean="0">
                <a:latin typeface="Calibri" pitchFamily="34" charset="0"/>
                <a:cs typeface="mohammad bold art 1" pitchFamily="2" charset="-78"/>
              </a:rPr>
              <a:t>الاستحواذ العكسي</a:t>
            </a:r>
            <a:endParaRPr lang="ar-KW" sz="5000" b="1" dirty="0">
              <a:solidFill>
                <a:schemeClr val="tx2"/>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35</a:t>
            </a:fld>
            <a:endParaRPr lang="en-GB" dirty="0">
              <a:solidFill>
                <a:prstClr val="black">
                  <a:tint val="75000"/>
                </a:prstClr>
              </a:solidFill>
            </a:endParaRPr>
          </a:p>
        </p:txBody>
      </p:sp>
    </p:spTree>
    <p:extLst>
      <p:ext uri="{BB962C8B-B14F-4D97-AF65-F5344CB8AC3E}">
        <p14:creationId xmlns:p14="http://schemas.microsoft.com/office/powerpoint/2010/main" val="27278532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5" y="141664"/>
            <a:ext cx="5876925" cy="1143000"/>
          </a:xfrm>
        </p:spPr>
        <p:txBody>
          <a:bodyPr>
            <a:noAutofit/>
          </a:bodyPr>
          <a:lstStyle/>
          <a:p>
            <a:pPr algn="r" rtl="1"/>
            <a:r>
              <a:rPr lang="ar-KW" sz="3200" b="1" dirty="0" smtClean="0">
                <a:solidFill>
                  <a:schemeClr val="tx2"/>
                </a:solidFill>
                <a:cs typeface="mohammad bold art 1" pitchFamily="2" charset="-78"/>
              </a:rPr>
              <a:t>الاستحواذ العكسي</a:t>
            </a:r>
            <a:endParaRPr lang="en-US" sz="3200" dirty="0">
              <a:solidFill>
                <a:schemeClr val="tx2"/>
              </a:solidFill>
            </a:endParaRPr>
          </a:p>
        </p:txBody>
      </p:sp>
      <p:sp>
        <p:nvSpPr>
          <p:cNvPr id="3" name="Content Placeholder 2"/>
          <p:cNvSpPr>
            <a:spLocks noGrp="1"/>
          </p:cNvSpPr>
          <p:nvPr>
            <p:ph idx="1"/>
          </p:nvPr>
        </p:nvSpPr>
        <p:spPr>
          <a:xfrm>
            <a:off x="421567" y="1324891"/>
            <a:ext cx="8229600" cy="4695539"/>
          </a:xfrm>
          <a:ln w="12700">
            <a:solidFill>
              <a:srgbClr val="FFC000"/>
            </a:solidFill>
            <a:prstDash val="dashDot"/>
          </a:ln>
        </p:spPr>
        <p:txBody>
          <a:bodyPr>
            <a:noAutofit/>
          </a:bodyPr>
          <a:lstStyle/>
          <a:p>
            <a:pPr algn="justLow" rtl="1">
              <a:lnSpc>
                <a:spcPct val="115000"/>
              </a:lnSpc>
              <a:spcBef>
                <a:spcPts val="0"/>
              </a:spcBef>
              <a:spcAft>
                <a:spcPts val="1000"/>
              </a:spcAft>
            </a:pPr>
            <a:r>
              <a:rPr lang="ar-KW" sz="2200" dirty="0" smtClean="0">
                <a:latin typeface="Calibri" pitchFamily="34" charset="0"/>
                <a:cs typeface="mohammad bold art 1" pitchFamily="2" charset="-78"/>
              </a:rPr>
              <a:t>نصت المادة (3-10-2) من الفصل الثالث لكتاب الاندماج والاستحواذ على الآتي: </a:t>
            </a:r>
          </a:p>
          <a:p>
            <a:pPr marL="0" indent="0" algn="justLow" rtl="1">
              <a:lnSpc>
                <a:spcPct val="115000"/>
              </a:lnSpc>
              <a:spcBef>
                <a:spcPts val="0"/>
              </a:spcBef>
              <a:spcAft>
                <a:spcPts val="1000"/>
              </a:spcAft>
              <a:buNone/>
            </a:pPr>
            <a:endParaRPr lang="ar-KW" sz="100" dirty="0" smtClean="0">
              <a:latin typeface="Calibri" pitchFamily="34" charset="0"/>
              <a:cs typeface="mohammad bold art 1" pitchFamily="2" charset="-78"/>
            </a:endParaRPr>
          </a:p>
          <a:p>
            <a:pPr marL="0" indent="0" algn="justLow" rtl="1">
              <a:lnSpc>
                <a:spcPct val="115000"/>
              </a:lnSpc>
              <a:spcBef>
                <a:spcPts val="0"/>
              </a:spcBef>
              <a:spcAft>
                <a:spcPts val="1000"/>
              </a:spcAft>
              <a:buNone/>
            </a:pPr>
            <a:r>
              <a:rPr lang="ar-KW" sz="2200" dirty="0" smtClean="0">
                <a:latin typeface="Calibri" pitchFamily="34" charset="0"/>
                <a:cs typeface="mohammad bold art 1" pitchFamily="2" charset="-78"/>
              </a:rPr>
              <a:t>"</a:t>
            </a:r>
            <a:r>
              <a:rPr lang="ar-KW" sz="2200" u="sng" dirty="0" smtClean="0">
                <a:latin typeface="Calibri" pitchFamily="34" charset="0"/>
                <a:cs typeface="mohammad bold art 1" pitchFamily="2" charset="-78"/>
              </a:rPr>
              <a:t>على الشركة المدرجة إخطار الهيئة والإفصاح في البورصة - على الفور- </a:t>
            </a:r>
            <a:r>
              <a:rPr lang="ar-KW" sz="2200" dirty="0" smtClean="0">
                <a:latin typeface="Calibri" pitchFamily="34" charset="0"/>
                <a:cs typeface="mohammad bold art 1" pitchFamily="2" charset="-78"/>
              </a:rPr>
              <a:t>عن أي معلومات تصل إليها بشأن أي </a:t>
            </a:r>
            <a:r>
              <a:rPr lang="ar-KW" sz="2200" dirty="0">
                <a:latin typeface="Calibri" pitchFamily="34" charset="0"/>
                <a:cs typeface="mohammad bold art 1" pitchFamily="2" charset="-78"/>
              </a:rPr>
              <a:t>ترتيب ينتج عنه استحواذ عكسي وفقاً لأحكام المادة (3-10-1) " من الكتاب التاسع</a:t>
            </a:r>
            <a:r>
              <a:rPr lang="ar-KW" sz="2800" dirty="0">
                <a:latin typeface="Calibri" pitchFamily="34" charset="0"/>
                <a:cs typeface="mohammad bold art 1" pitchFamily="2" charset="-78"/>
              </a:rPr>
              <a:t>.</a:t>
            </a:r>
            <a:r>
              <a:rPr lang="ar-KW" sz="2500" dirty="0" smtClean="0">
                <a:solidFill>
                  <a:srgbClr val="FF0000"/>
                </a:solidFill>
                <a:latin typeface="Calibri" pitchFamily="34" charset="0"/>
                <a:cs typeface="mohammad bold art 1" pitchFamily="2" charset="-78"/>
              </a:rPr>
              <a:t>*</a:t>
            </a:r>
            <a:endParaRPr lang="en-US" sz="2200" dirty="0">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ar-KW" sz="1000" dirty="0" smtClean="0">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r>
              <a:rPr lang="ar-KW" sz="2200" dirty="0" smtClean="0">
                <a:latin typeface="Calibri" pitchFamily="34" charset="0"/>
                <a:cs typeface="mohammad bold art 1" pitchFamily="2" charset="-78"/>
              </a:rPr>
              <a:t>حيث تطرقت المادة (3-10-3) لحكم الاستحواذ العكسي كالآتي:</a:t>
            </a:r>
          </a:p>
          <a:p>
            <a:pPr marL="0" indent="0" algn="justLow" rtl="1">
              <a:lnSpc>
                <a:spcPct val="115000"/>
              </a:lnSpc>
              <a:spcBef>
                <a:spcPts val="0"/>
              </a:spcBef>
              <a:spcAft>
                <a:spcPts val="1000"/>
              </a:spcAft>
              <a:buNone/>
              <a:tabLst>
                <a:tab pos="121920" algn="l"/>
              </a:tabLst>
            </a:pPr>
            <a:r>
              <a:rPr lang="ar-KW" sz="2200" dirty="0" smtClean="0">
                <a:cs typeface="mohammad bold art 1" pitchFamily="2" charset="-78"/>
              </a:rPr>
              <a:t>"</a:t>
            </a:r>
            <a:r>
              <a:rPr lang="ar-KW" sz="2200" dirty="0" smtClean="0">
                <a:latin typeface="Calibri" pitchFamily="34" charset="0"/>
                <a:cs typeface="mohammad bold art 1" pitchFamily="2" charset="-78"/>
              </a:rPr>
              <a:t>عند الإفصاح </a:t>
            </a:r>
            <a:r>
              <a:rPr lang="ar-KW" sz="2200" dirty="0">
                <a:latin typeface="Calibri" pitchFamily="34" charset="0"/>
                <a:cs typeface="mohammad bold art 1" pitchFamily="2" charset="-78"/>
              </a:rPr>
              <a:t>عن أي عملية استحواذ عكسي أو عند تنفيذها، يتم تعليق إدراج أسهم مقدم العرض حتى إتمام العملية، وعند إتمامها يلغى إدراج أسهم مقدم العرض، وله أن يتقدم بطلب إدراج جديد على أن يستوفي متطلبات الإدراج الواردة في هذه اللائحة</a:t>
            </a:r>
            <a:r>
              <a:rPr lang="ar-KW" sz="2200" dirty="0" smtClean="0">
                <a:latin typeface="Calibri" pitchFamily="34" charset="0"/>
                <a:cs typeface="mohammad bold art 1" pitchFamily="2" charset="-78"/>
              </a:rPr>
              <a:t>.</a:t>
            </a:r>
            <a:r>
              <a:rPr lang="ar-KW" sz="2200" dirty="0" smtClean="0">
                <a:cs typeface="mohammad bold art 1" pitchFamily="2" charset="-78"/>
              </a:rPr>
              <a:t>"</a:t>
            </a:r>
            <a:endParaRPr lang="en-US" sz="2200" dirty="0">
              <a:latin typeface="Calibri" pitchFamily="34" charset="0"/>
              <a:cs typeface="mohammad bold art 1" pitchFamily="2" charset="-78"/>
            </a:endParaRPr>
          </a:p>
          <a:p>
            <a:pPr algn="justLow" rtl="1">
              <a:lnSpc>
                <a:spcPct val="115000"/>
              </a:lnSpc>
              <a:spcBef>
                <a:spcPts val="0"/>
              </a:spcBef>
              <a:spcAft>
                <a:spcPts val="1000"/>
              </a:spcAft>
              <a:tabLst>
                <a:tab pos="121920" algn="l"/>
              </a:tabLst>
            </a:pPr>
            <a:endParaRPr lang="en-US" sz="2000" dirty="0" smtClean="0">
              <a:solidFill>
                <a:srgbClr val="1F497D"/>
              </a:solidFill>
              <a:latin typeface="Calibri" pitchFamily="34" charset="0"/>
              <a:cs typeface="mohammad bold art 1" pitchFamily="2" charset="-78"/>
            </a:endParaRPr>
          </a:p>
          <a:p>
            <a:pPr marL="0" indent="0" algn="justLow" rtl="1">
              <a:lnSpc>
                <a:spcPct val="115000"/>
              </a:lnSpc>
              <a:spcBef>
                <a:spcPts val="0"/>
              </a:spcBef>
              <a:spcAft>
                <a:spcPts val="1000"/>
              </a:spcAft>
              <a:buNone/>
              <a:tabLst>
                <a:tab pos="121920" algn="l"/>
              </a:tabLst>
            </a:pPr>
            <a:endParaRPr lang="ar-KW" sz="20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603746"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36</a:t>
            </a:fld>
            <a:endParaRPr lang="en-GB" dirty="0"/>
          </a:p>
        </p:txBody>
      </p:sp>
    </p:spTree>
    <p:extLst>
      <p:ext uri="{BB962C8B-B14F-4D97-AF65-F5344CB8AC3E}">
        <p14:creationId xmlns:p14="http://schemas.microsoft.com/office/powerpoint/2010/main" val="38096771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400" b="1" dirty="0" smtClean="0">
                <a:solidFill>
                  <a:srgbClr val="8C8A26"/>
                </a:solidFill>
                <a:cs typeface="mohammad bold art 1" pitchFamily="2" charset="-78"/>
              </a:rPr>
              <a:t>شــكــراً</a:t>
            </a:r>
            <a:endParaRPr lang="en-GB" sz="6400" dirty="0">
              <a:cs typeface="mohammad bold art 1" pitchFamily="2" charset="-78"/>
            </a:endParaRPr>
          </a:p>
        </p:txBody>
      </p:sp>
      <p:pic>
        <p:nvPicPr>
          <p:cNvPr id="6" name="Picture 5" descr="Picture 3.png"/>
          <p:cNvPicPr>
            <a:picLocks noChangeAspect="1"/>
          </p:cNvPicPr>
          <p:nvPr/>
        </p:nvPicPr>
        <p:blipFill rotWithShape="1">
          <a:blip r:embed="rId3" cstate="print"/>
          <a:srcRect r="75690"/>
          <a:stretch/>
        </p:blipFill>
        <p:spPr>
          <a:xfrm>
            <a:off x="1" y="0"/>
            <a:ext cx="2222937" cy="666936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9808"/>
            <a:ext cx="5876925" cy="1143000"/>
          </a:xfrm>
        </p:spPr>
        <p:txBody>
          <a:bodyPr>
            <a:noAutofit/>
          </a:bodyPr>
          <a:lstStyle/>
          <a:p>
            <a:pPr algn="r" rtl="1"/>
            <a:r>
              <a:rPr lang="ar-KW" sz="3200" b="1" dirty="0" smtClean="0">
                <a:solidFill>
                  <a:srgbClr val="1F497D"/>
                </a:solidFill>
                <a:latin typeface="Calibri" pitchFamily="34" charset="0"/>
                <a:ea typeface="+mn-ea"/>
                <a:cs typeface="mohammad bold art 1" pitchFamily="2" charset="-78"/>
              </a:rPr>
              <a:t>أنواع الاستحواذ الاختياري</a:t>
            </a:r>
            <a:endParaRPr lang="en-US" sz="3200" b="1" dirty="0">
              <a:solidFill>
                <a:srgbClr val="1F497D"/>
              </a:solidFill>
              <a:latin typeface="Calibri" pitchFamily="34" charset="0"/>
              <a:ea typeface="+mn-ea"/>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390" y="130080"/>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743" y="6411445"/>
            <a:ext cx="8930753" cy="764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ooter Placeholder 5"/>
          <p:cNvSpPr>
            <a:spLocks noGrp="1"/>
          </p:cNvSpPr>
          <p:nvPr>
            <p:ph type="ftr" sz="quarter" idx="11"/>
          </p:nvPr>
        </p:nvSpPr>
        <p:spPr>
          <a:xfrm>
            <a:off x="-2059441" y="6390922"/>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a:xfrm>
            <a:off x="6553199" y="6445674"/>
            <a:ext cx="2133600" cy="365125"/>
          </a:xfrm>
        </p:spPr>
        <p:txBody>
          <a:bodyPr/>
          <a:lstStyle/>
          <a:p>
            <a:fld id="{8DDEC8EC-0F4B-4CDB-8AC0-556EC31B66C3}" type="slidenum">
              <a:rPr lang="en-GB" smtClean="0"/>
              <a:t>4</a:t>
            </a:fld>
            <a:endParaRPr lang="en-GB" dirty="0"/>
          </a:p>
        </p:txBody>
      </p:sp>
      <p:cxnSp>
        <p:nvCxnSpPr>
          <p:cNvPr id="23" name="Straight Arrow Connector 22"/>
          <p:cNvCxnSpPr/>
          <p:nvPr/>
        </p:nvCxnSpPr>
        <p:spPr>
          <a:xfrm>
            <a:off x="7956376" y="3028226"/>
            <a:ext cx="0" cy="672089"/>
          </a:xfrm>
          <a:prstGeom prst="straightConnector1">
            <a:avLst/>
          </a:prstGeom>
          <a:ln w="38100">
            <a:solidFill>
              <a:srgbClr val="D6BA12"/>
            </a:solidFill>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rot="21262858">
            <a:off x="2302243" y="962967"/>
            <a:ext cx="4626320" cy="1097116"/>
          </a:xfrm>
          <a:prstGeom prst="ellipse">
            <a:avLst/>
          </a:prstGeom>
          <a:ln w="2857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ar-KW" dirty="0" smtClean="0">
                <a:solidFill>
                  <a:schemeClr val="tx1"/>
                </a:solidFill>
                <a:cs typeface="mohammad bold art 1" pitchFamily="2" charset="-78"/>
              </a:rPr>
              <a:t>عرض الاستحواذ</a:t>
            </a:r>
          </a:p>
          <a:p>
            <a:pPr algn="ctr"/>
            <a:r>
              <a:rPr lang="ar-KW" dirty="0" smtClean="0">
                <a:solidFill>
                  <a:schemeClr val="tx1"/>
                </a:solidFill>
                <a:cs typeface="mohammad bold art 1" pitchFamily="2" charset="-78"/>
              </a:rPr>
              <a:t>الاختياري غير النقدي</a:t>
            </a:r>
            <a:r>
              <a:rPr lang="ar-KW" sz="2200" b="1" dirty="0" smtClean="0">
                <a:solidFill>
                  <a:srgbClr val="FF0000"/>
                </a:solidFill>
                <a:latin typeface="Calibri" pitchFamily="34" charset="0"/>
                <a:cs typeface="mohammad bold art 1" pitchFamily="2" charset="-78"/>
              </a:rPr>
              <a:t>*</a:t>
            </a:r>
            <a:endParaRPr lang="en-US" sz="2200" dirty="0">
              <a:cs typeface="mohammad bold art 1" pitchFamily="2" charset="-78"/>
            </a:endParaRPr>
          </a:p>
        </p:txBody>
      </p:sp>
      <p:cxnSp>
        <p:nvCxnSpPr>
          <p:cNvPr id="14" name="Straight Arrow Connector 13"/>
          <p:cNvCxnSpPr/>
          <p:nvPr/>
        </p:nvCxnSpPr>
        <p:spPr>
          <a:xfrm flipH="1">
            <a:off x="2792483" y="1580935"/>
            <a:ext cx="4480721" cy="507776"/>
          </a:xfrm>
          <a:prstGeom prst="straightConnector1">
            <a:avLst/>
          </a:prstGeom>
          <a:ln>
            <a:solidFill>
              <a:srgbClr val="D6BA12"/>
            </a:solidFill>
            <a:tailEnd type="triangle"/>
          </a:ln>
        </p:spPr>
        <p:style>
          <a:lnRef idx="2">
            <a:schemeClr val="dk1"/>
          </a:lnRef>
          <a:fillRef idx="0">
            <a:schemeClr val="dk1"/>
          </a:fillRef>
          <a:effectRef idx="1">
            <a:schemeClr val="dk1"/>
          </a:effectRef>
          <a:fontRef idx="minor">
            <a:schemeClr val="tx1"/>
          </a:fontRef>
        </p:style>
      </p:cxnSp>
      <p:cxnSp>
        <p:nvCxnSpPr>
          <p:cNvPr id="12" name="Straight Connector 11"/>
          <p:cNvCxnSpPr/>
          <p:nvPr/>
        </p:nvCxnSpPr>
        <p:spPr>
          <a:xfrm>
            <a:off x="3716287" y="90872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rot="20559105">
            <a:off x="3667669" y="1973665"/>
            <a:ext cx="4626320" cy="1097116"/>
          </a:xfrm>
          <a:prstGeom prst="ellipse">
            <a:avLst/>
          </a:prstGeom>
          <a:ln w="2857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ar-KW" dirty="0" smtClean="0">
                <a:solidFill>
                  <a:schemeClr val="tx1"/>
                </a:solidFill>
                <a:cs typeface="mohammad bold art 1" pitchFamily="2" charset="-78"/>
              </a:rPr>
              <a:t>الاستحواذ العكسي</a:t>
            </a:r>
          </a:p>
        </p:txBody>
      </p:sp>
      <p:sp>
        <p:nvSpPr>
          <p:cNvPr id="33" name="Rectangle 32"/>
          <p:cNvSpPr/>
          <p:nvPr/>
        </p:nvSpPr>
        <p:spPr>
          <a:xfrm>
            <a:off x="365938" y="1477849"/>
            <a:ext cx="2398001" cy="3216457"/>
          </a:xfrm>
          <a:prstGeom prst="rect">
            <a:avLst/>
          </a:prstGeom>
          <a:ln>
            <a:solidFill>
              <a:srgbClr val="D6BA12"/>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justLow" rtl="1"/>
            <a:r>
              <a:rPr lang="ar-SA" sz="1400" dirty="0">
                <a:cs typeface="mohammad bold art 1" pitchFamily="2" charset="-78"/>
              </a:rPr>
              <a:t>المحاولة أو الطلب لتملك جميع أسهم شركة مدرجة أو جميع الأسهم الخاصة بأي فئة أو فئات ضمن شركة مدرجة - بخلاف الأسهم التي يملكها مقدم العرض أو الأطراف التابعة له أو المتحالفة معه في تاريخ تقديم العرض - وذلك بمقابل عبارة عن أسهم صادرة لمساهمي الشركة محل العرض في رأس مال الشركة مقدمة العرض، او بمقابل عبارة عن نسبة نقدية ونسبة أسهم صادرة لمساهمي الشركة -محل العرض في رأس مال الشركة مقدمة العرض.</a:t>
            </a:r>
            <a:endParaRPr lang="en-US" sz="1400" dirty="0"/>
          </a:p>
        </p:txBody>
      </p:sp>
      <p:sp>
        <p:nvSpPr>
          <p:cNvPr id="43" name="Oval 42"/>
          <p:cNvSpPr/>
          <p:nvPr/>
        </p:nvSpPr>
        <p:spPr>
          <a:xfrm rot="19102177">
            <a:off x="3667669" y="3303114"/>
            <a:ext cx="4626320" cy="1097116"/>
          </a:xfrm>
          <a:prstGeom prst="ellipse">
            <a:avLst/>
          </a:prstGeom>
          <a:ln w="28575">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ar-KW" dirty="0" smtClean="0">
                <a:solidFill>
                  <a:schemeClr val="tx1"/>
                </a:solidFill>
                <a:cs typeface="mohammad bold art 1" pitchFamily="2" charset="-78"/>
              </a:rPr>
              <a:t>عرض الاستحواذ المنافس</a:t>
            </a:r>
            <a:r>
              <a:rPr lang="ar-KW" sz="2200" b="1" dirty="0" smtClean="0">
                <a:solidFill>
                  <a:srgbClr val="FF0000"/>
                </a:solidFill>
                <a:latin typeface="Calibri" pitchFamily="34" charset="0"/>
                <a:cs typeface="mohammad bold art 1" pitchFamily="2" charset="-78"/>
              </a:rPr>
              <a:t>*</a:t>
            </a:r>
            <a:endParaRPr lang="en-US" sz="2200" dirty="0">
              <a:cs typeface="mohammad bold art 1" pitchFamily="2" charset="-78"/>
            </a:endParaRPr>
          </a:p>
        </p:txBody>
      </p:sp>
      <p:cxnSp>
        <p:nvCxnSpPr>
          <p:cNvPr id="40" name="Straight Arrow Connector 39"/>
          <p:cNvCxnSpPr/>
          <p:nvPr/>
        </p:nvCxnSpPr>
        <p:spPr>
          <a:xfrm flipH="1">
            <a:off x="5118088" y="2889923"/>
            <a:ext cx="2455972" cy="2151235"/>
          </a:xfrm>
          <a:prstGeom prst="straightConnector1">
            <a:avLst/>
          </a:prstGeom>
          <a:ln>
            <a:solidFill>
              <a:srgbClr val="D6BA12"/>
            </a:solidFill>
            <a:tailEnd type="triangle"/>
          </a:ln>
        </p:spPr>
        <p:style>
          <a:lnRef idx="2">
            <a:schemeClr val="dk1"/>
          </a:lnRef>
          <a:fillRef idx="0">
            <a:schemeClr val="dk1"/>
          </a:fillRef>
          <a:effectRef idx="1">
            <a:schemeClr val="dk1"/>
          </a:effectRef>
          <a:fontRef idx="minor">
            <a:schemeClr val="tx1"/>
          </a:fontRef>
        </p:style>
      </p:cxnSp>
      <p:sp>
        <p:nvSpPr>
          <p:cNvPr id="24" name="Rectangle 23"/>
          <p:cNvSpPr/>
          <p:nvPr/>
        </p:nvSpPr>
        <p:spPr>
          <a:xfrm>
            <a:off x="7004018" y="3700315"/>
            <a:ext cx="1876234" cy="2610275"/>
          </a:xfrm>
          <a:prstGeom prst="rect">
            <a:avLst/>
          </a:prstGeom>
          <a:ln>
            <a:solidFill>
              <a:srgbClr val="D6BA12"/>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justLow" rtl="1"/>
            <a:r>
              <a:rPr lang="ar-KW" sz="1400" dirty="0">
                <a:cs typeface="mohammad bold art 1" pitchFamily="2" charset="-78"/>
              </a:rPr>
              <a:t>المحاولة أو الطلب لتملك جميع أسهم شركة مدرجة أو جميع الأسهم الخاصة بأي فئة أو فئات ضمن شركة مدرجة، وذلك بخلاف الأسهم التي يملكها مقدم العرض أو الأطراف التابعة له أو المتحالفة معه في تاريخ تقديم العرض.</a:t>
            </a:r>
            <a:endParaRPr lang="en-US" sz="1400" dirty="0">
              <a:cs typeface="mohammad bold art 1" pitchFamily="2" charset="-78"/>
            </a:endParaRPr>
          </a:p>
        </p:txBody>
      </p:sp>
      <p:sp>
        <p:nvSpPr>
          <p:cNvPr id="39" name="Rectangle 38"/>
          <p:cNvSpPr/>
          <p:nvPr/>
        </p:nvSpPr>
        <p:spPr>
          <a:xfrm>
            <a:off x="2905208" y="2536454"/>
            <a:ext cx="1934759" cy="2160068"/>
          </a:xfrm>
          <a:prstGeom prst="rect">
            <a:avLst/>
          </a:prstGeom>
          <a:ln>
            <a:solidFill>
              <a:srgbClr val="D6BA12"/>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justLow" rtl="1"/>
            <a:r>
              <a:rPr lang="ar-KW" sz="1400" dirty="0">
                <a:cs typeface="mohammad bold art 1" pitchFamily="2" charset="-78"/>
              </a:rPr>
              <a:t>أي ترتيب تقوم بموجبه شركة مدرجة بإصدار أسهم جديدة وعرضها على مساهمي شركة غير مدرجة عوضاً عن أسهمهم بحيث تمثل الأسهم الجديدة أكثر من 50 % من الأسهم المصدرة في الشركة المدرجة بعد تنفيذ الاستحواذ.</a:t>
            </a:r>
            <a:endParaRPr lang="en-US" sz="1400" dirty="0">
              <a:cs typeface="mohammad bold art 1" pitchFamily="2" charset="-78"/>
            </a:endParaRPr>
          </a:p>
        </p:txBody>
      </p:sp>
      <p:sp>
        <p:nvSpPr>
          <p:cNvPr id="46" name="Rectangle 45"/>
          <p:cNvSpPr/>
          <p:nvPr/>
        </p:nvSpPr>
        <p:spPr>
          <a:xfrm>
            <a:off x="463446" y="5036230"/>
            <a:ext cx="4658075" cy="1274360"/>
          </a:xfrm>
          <a:prstGeom prst="rect">
            <a:avLst/>
          </a:prstGeom>
          <a:ln>
            <a:solidFill>
              <a:srgbClr val="D6BA12"/>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justLow" rtl="1"/>
            <a:r>
              <a:rPr lang="ar-KW" sz="1400" dirty="0">
                <a:cs typeface="mohammad bold art 1" pitchFamily="2" charset="-78"/>
              </a:rPr>
              <a:t>هو عرض استحواذ اختياري مقدم من مقدم عرض الاستحواذ المنافس والذي يتضمن إضافة جوهرية أو تعديلاً أساسياً في شروط عرض الاستحواذ الأصلي، وأن يبيّن مقدم عرض الاستحواذ المنافس أغراضه من تقديم العرض، والذي يقدم قبل خمسة أيام عمل من انتهاء فترة التجميع لعرض الاستحواذ الأصلي.</a:t>
            </a:r>
            <a:endParaRPr lang="en-US" sz="1400" dirty="0">
              <a:cs typeface="mohammad bold art 1" pitchFamily="2" charset="-78"/>
            </a:endParaRPr>
          </a:p>
        </p:txBody>
      </p:sp>
      <p:cxnSp>
        <p:nvCxnSpPr>
          <p:cNvPr id="36" name="Straight Arrow Connector 35"/>
          <p:cNvCxnSpPr/>
          <p:nvPr/>
        </p:nvCxnSpPr>
        <p:spPr>
          <a:xfrm flipH="1">
            <a:off x="4859110" y="2438295"/>
            <a:ext cx="2264972" cy="764170"/>
          </a:xfrm>
          <a:prstGeom prst="straightConnector1">
            <a:avLst/>
          </a:prstGeom>
          <a:ln>
            <a:solidFill>
              <a:srgbClr val="D6BA12"/>
            </a:solidFill>
            <a:tailEnd type="triangle"/>
          </a:ln>
        </p:spPr>
        <p:style>
          <a:lnRef idx="2">
            <a:schemeClr val="dk1"/>
          </a:lnRef>
          <a:fillRef idx="0">
            <a:schemeClr val="dk1"/>
          </a:fillRef>
          <a:effectRef idx="1">
            <a:schemeClr val="dk1"/>
          </a:effectRef>
          <a:fontRef idx="minor">
            <a:schemeClr val="tx1"/>
          </a:fontRef>
        </p:style>
      </p:cxnSp>
      <p:sp>
        <p:nvSpPr>
          <p:cNvPr id="17" name="Oval 16"/>
          <p:cNvSpPr/>
          <p:nvPr/>
        </p:nvSpPr>
        <p:spPr>
          <a:xfrm>
            <a:off x="7032500" y="1167420"/>
            <a:ext cx="1847752" cy="1866980"/>
          </a:xfrm>
          <a:prstGeom prst="ellipse">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ar-KW" sz="2200" dirty="0" smtClean="0">
                <a:cs typeface="mohammad bold art 1" pitchFamily="2" charset="-78"/>
              </a:rPr>
              <a:t>عرض الاستحواذ</a:t>
            </a:r>
          </a:p>
          <a:p>
            <a:pPr algn="ctr"/>
            <a:r>
              <a:rPr lang="ar-KW" sz="2200" dirty="0" smtClean="0">
                <a:cs typeface="mohammad bold art 1" pitchFamily="2" charset="-78"/>
              </a:rPr>
              <a:t>الاختياري</a:t>
            </a:r>
            <a:endParaRPr lang="en-US" sz="2200" dirty="0">
              <a:cs typeface="mohammad bold art 1" pitchFamily="2" charset="-78"/>
            </a:endParaRPr>
          </a:p>
        </p:txBody>
      </p:sp>
    </p:spTree>
    <p:extLst>
      <p:ext uri="{BB962C8B-B14F-4D97-AF65-F5344CB8AC3E}">
        <p14:creationId xmlns:p14="http://schemas.microsoft.com/office/powerpoint/2010/main" val="423190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4" grpId="0" animBg="1"/>
      <p:bldP spid="33" grpId="0" animBg="1"/>
      <p:bldP spid="43" grpId="0" animBg="1"/>
      <p:bldP spid="24" grpId="0" animBg="1"/>
      <p:bldP spid="39" grpId="0" animBg="1"/>
      <p:bldP spid="4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51293"/>
            <a:ext cx="5876925" cy="1143000"/>
          </a:xfrm>
        </p:spPr>
        <p:txBody>
          <a:bodyPr>
            <a:noAutofit/>
          </a:bodyPr>
          <a:lstStyle/>
          <a:p>
            <a:pPr algn="r" rtl="1"/>
            <a:r>
              <a:rPr lang="ar-KW" sz="4000" b="1" dirty="0">
                <a:solidFill>
                  <a:srgbClr val="1F497D"/>
                </a:solidFill>
                <a:latin typeface="Calibri" pitchFamily="34" charset="0"/>
                <a:ea typeface="+mn-ea"/>
                <a:cs typeface="mohammad bold art 1" pitchFamily="2" charset="-78"/>
              </a:rPr>
              <a:t>التعريفات</a:t>
            </a:r>
            <a:r>
              <a:rPr lang="ar-KW" sz="3200" b="1" dirty="0">
                <a:solidFill>
                  <a:srgbClr val="1F497D"/>
                </a:solidFill>
                <a:latin typeface="Calibri" pitchFamily="34" charset="0"/>
                <a:ea typeface="+mn-ea"/>
                <a:cs typeface="mohammad bold art 1" pitchFamily="2" charset="-78"/>
              </a:rPr>
              <a:t>:</a:t>
            </a:r>
            <a:endParaRPr lang="en-US" sz="3200" b="1" dirty="0">
              <a:solidFill>
                <a:srgbClr val="1F497D"/>
              </a:solidFill>
              <a:latin typeface="Calibri" pitchFamily="34" charset="0"/>
              <a:ea typeface="+mn-ea"/>
              <a:cs typeface="mohammad bold art 1" pitchFamily="2" charset="-78"/>
            </a:endParaRPr>
          </a:p>
        </p:txBody>
      </p:sp>
      <p:sp>
        <p:nvSpPr>
          <p:cNvPr id="3" name="Content Placeholder 2"/>
          <p:cNvSpPr>
            <a:spLocks noGrp="1"/>
          </p:cNvSpPr>
          <p:nvPr>
            <p:ph idx="1"/>
          </p:nvPr>
        </p:nvSpPr>
        <p:spPr>
          <a:xfrm>
            <a:off x="419100" y="1268760"/>
            <a:ext cx="8229600" cy="4885402"/>
          </a:xfrm>
        </p:spPr>
        <p:txBody>
          <a:bodyPr>
            <a:noAutofit/>
          </a:bodyPr>
          <a:lstStyle/>
          <a:p>
            <a:pPr marL="0" lvl="0" indent="0" algn="r" rtl="1">
              <a:buNone/>
            </a:pPr>
            <a:endParaRPr lang="ar-KW" sz="500" b="1" dirty="0">
              <a:solidFill>
                <a:srgbClr val="FF0000"/>
              </a:solidFill>
              <a:latin typeface="Calibri" pitchFamily="34" charset="0"/>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0"/>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678188" y="836712"/>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a:xfrm>
            <a:off x="6660232" y="6309320"/>
            <a:ext cx="2133600" cy="365125"/>
          </a:xfrm>
        </p:spPr>
        <p:txBody>
          <a:bodyPr/>
          <a:lstStyle/>
          <a:p>
            <a:fld id="{8DDEC8EC-0F4B-4CDB-8AC0-556EC31B66C3}" type="slidenum">
              <a:rPr lang="en-GB" smtClean="0"/>
              <a:t>5</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555160444"/>
              </p:ext>
            </p:extLst>
          </p:nvPr>
        </p:nvGraphicFramePr>
        <p:xfrm>
          <a:off x="419100" y="955025"/>
          <a:ext cx="8130630" cy="5143127"/>
        </p:xfrm>
        <a:graphic>
          <a:graphicData uri="http://schemas.openxmlformats.org/drawingml/2006/table">
            <a:tbl>
              <a:tblPr firstRow="1" bandRow="1">
                <a:tableStyleId>{5C22544A-7EE6-4342-B048-85BDC9FD1C3A}</a:tableStyleId>
              </a:tblPr>
              <a:tblGrid>
                <a:gridCol w="6777497"/>
                <a:gridCol w="1353133"/>
              </a:tblGrid>
              <a:tr h="359943">
                <a:tc>
                  <a:txBody>
                    <a:bodyPr/>
                    <a:lstStyle/>
                    <a:p>
                      <a:pPr algn="ctr"/>
                      <a:r>
                        <a:rPr lang="ar-KW" dirty="0" smtClean="0">
                          <a:cs typeface="mohammad bold art 1" pitchFamily="2" charset="-78"/>
                        </a:rPr>
                        <a:t>التعريف</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dirty="0" smtClean="0">
                          <a:cs typeface="mohammad bold art 1" pitchFamily="2" charset="-78"/>
                        </a:rPr>
                        <a:t>المصطلح</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529389">
                <a:tc>
                  <a:txBody>
                    <a:bodyPr/>
                    <a:lstStyle/>
                    <a:p>
                      <a:pPr marL="0" marR="0" indent="0" algn="r" defTabSz="914400" rtl="1" eaLnBrk="1" fontAlgn="auto" latinLnBrk="0" hangingPunct="1">
                        <a:lnSpc>
                          <a:spcPct val="115000"/>
                        </a:lnSpc>
                        <a:spcBef>
                          <a:spcPts val="0"/>
                        </a:spcBef>
                        <a:spcAft>
                          <a:spcPts val="1000"/>
                        </a:spcAft>
                        <a:buClrTx/>
                        <a:buSzTx/>
                        <a:buFontTx/>
                        <a:buNone/>
                        <a:tabLst/>
                        <a:defRPr/>
                      </a:pPr>
                      <a:r>
                        <a:rPr lang="ar-KW" sz="1800" kern="1200" dirty="0">
                          <a:solidFill>
                            <a:schemeClr val="dk1"/>
                          </a:solidFill>
                          <a:latin typeface="+mn-lt"/>
                          <a:ea typeface="+mn-ea"/>
                          <a:cs typeface="mohammad bold art 1" pitchFamily="2" charset="-78"/>
                        </a:rPr>
                        <a:t>أي شخص يقدم عرض استحواذ، سواء </a:t>
                      </a:r>
                      <a:r>
                        <a:rPr lang="ar-KW" sz="1800" kern="1200" dirty="0">
                          <a:solidFill>
                            <a:schemeClr val="tx1"/>
                          </a:solidFill>
                          <a:latin typeface="+mn-lt"/>
                          <a:ea typeface="+mn-ea"/>
                          <a:cs typeface="mohammad bold art 1" pitchFamily="2" charset="-78"/>
                        </a:rPr>
                        <a:t>كان شخصاً </a:t>
                      </a:r>
                      <a:r>
                        <a:rPr lang="ar-KW" sz="1800" kern="1200" dirty="0" smtClean="0">
                          <a:solidFill>
                            <a:schemeClr val="tx1"/>
                          </a:solidFill>
                          <a:latin typeface="+mn-lt"/>
                          <a:ea typeface="+mn-ea"/>
                          <a:cs typeface="mohammad bold art 1" pitchFamily="2" charset="-78"/>
                        </a:rPr>
                        <a:t>طبيعياًّ </a:t>
                      </a:r>
                      <a:r>
                        <a:rPr lang="ar-KW" sz="1800" kern="1200" dirty="0">
                          <a:solidFill>
                            <a:schemeClr val="tx1"/>
                          </a:solidFill>
                          <a:latin typeface="+mn-lt"/>
                          <a:ea typeface="+mn-ea"/>
                          <a:cs typeface="mohammad bold art 1" pitchFamily="2" charset="-78"/>
                        </a:rPr>
                        <a:t>أو </a:t>
                      </a:r>
                      <a:r>
                        <a:rPr lang="ar-KW" sz="1800" kern="1200" dirty="0" smtClean="0">
                          <a:solidFill>
                            <a:schemeClr val="tx1"/>
                          </a:solidFill>
                          <a:latin typeface="+mn-lt"/>
                          <a:ea typeface="+mn-ea"/>
                          <a:cs typeface="mohammad bold art 1" pitchFamily="2" charset="-78"/>
                        </a:rPr>
                        <a:t>اعتبارياًّ</a:t>
                      </a:r>
                      <a:r>
                        <a:rPr lang="ar-KW" sz="1800" kern="1200" dirty="0">
                          <a:solidFill>
                            <a:schemeClr val="tx1"/>
                          </a:solidFill>
                          <a:latin typeface="+mn-lt"/>
                          <a:ea typeface="+mn-ea"/>
                          <a:cs typeface="mohammad bold art 1" pitchFamily="2" charset="-78"/>
                        </a:rPr>
                        <a:t>. </a:t>
                      </a:r>
                      <a:r>
                        <a:rPr lang="ar-KW" sz="1800" kern="1200" baseline="0" dirty="0" smtClean="0">
                          <a:solidFill>
                            <a:schemeClr val="tx1"/>
                          </a:solidFill>
                          <a:latin typeface="+mn-lt"/>
                          <a:ea typeface="+mn-ea"/>
                          <a:cs typeface="mohammad bold art 1" pitchFamily="2" charset="-78"/>
                        </a:rPr>
                        <a:t>وفي حالة الاستحواذ العكسي أي شركة مدرجة تقوم بإصدار أسهم جديدة وعرضها على مساهمي شركة غير مدرجة.</a:t>
                      </a:r>
                      <a:endParaRPr lang="ar-KW" sz="1800" kern="1200" dirty="0" smtClean="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algn="ctr" defTabSz="914400" rtl="0" eaLnBrk="1" latinLnBrk="0" hangingPunct="1"/>
                      <a:endParaRPr lang="en-US" sz="1800" kern="1200" dirty="0" smtClean="0">
                        <a:solidFill>
                          <a:schemeClr val="dk1"/>
                        </a:solidFill>
                        <a:latin typeface="+mn-lt"/>
                        <a:ea typeface="+mn-ea"/>
                        <a:cs typeface="mohammad bold art 1" pitchFamily="2" charset="-78"/>
                      </a:endParaRPr>
                    </a:p>
                    <a:p>
                      <a:pPr marL="0" algn="ctr" defTabSz="914400" rtl="0" eaLnBrk="1" latinLnBrk="0" hangingPunct="1"/>
                      <a:r>
                        <a:rPr lang="ar-KW" sz="1800" kern="1200" dirty="0" smtClean="0">
                          <a:solidFill>
                            <a:schemeClr val="dk1"/>
                          </a:solidFill>
                          <a:latin typeface="+mn-lt"/>
                          <a:ea typeface="+mn-ea"/>
                          <a:cs typeface="mohammad bold art 1" pitchFamily="2" charset="-78"/>
                        </a:rPr>
                        <a:t>مقدم العرض</a:t>
                      </a:r>
                      <a:endParaRPr lang="en-US" sz="1800" kern="1200" dirty="0" smtClean="0">
                        <a:solidFill>
                          <a:schemeClr val="dk1"/>
                        </a:solidFill>
                        <a:latin typeface="+mn-lt"/>
                        <a:ea typeface="+mn-ea"/>
                        <a:cs typeface="mohammad bold art 1" pitchFamily="2" charset="-78"/>
                      </a:endParaRPr>
                    </a:p>
                    <a:p>
                      <a:pPr marL="0" algn="ctr" defTabSz="914400" rtl="0" eaLnBrk="1" latinLnBrk="0" hangingPunct="1"/>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931352">
                <a:tc>
                  <a:txBody>
                    <a:bodyPr/>
                    <a:lstStyle/>
                    <a:p>
                      <a:pPr marL="0" marR="0" algn="justLow" rtl="1">
                        <a:lnSpc>
                          <a:spcPct val="115000"/>
                        </a:lnSpc>
                        <a:spcBef>
                          <a:spcPts val="0"/>
                        </a:spcBef>
                        <a:spcAft>
                          <a:spcPts val="1000"/>
                        </a:spcAft>
                      </a:pPr>
                      <a:r>
                        <a:rPr lang="ar-KW" sz="1800" kern="1200" dirty="0">
                          <a:solidFill>
                            <a:schemeClr val="dk1"/>
                          </a:solidFill>
                          <a:latin typeface="+mn-lt"/>
                          <a:ea typeface="+mn-ea"/>
                          <a:cs typeface="mohammad bold art 1" pitchFamily="2" charset="-78"/>
                        </a:rPr>
                        <a:t>أي شركة مدرجة في بورصة الأوراق المالية، تم تقديم عرض استحواذ </a:t>
                      </a:r>
                      <a:r>
                        <a:rPr lang="ar-KW" sz="1800" kern="1200" dirty="0" smtClean="0">
                          <a:solidFill>
                            <a:schemeClr val="dk1"/>
                          </a:solidFill>
                          <a:latin typeface="+mn-lt"/>
                          <a:ea typeface="+mn-ea"/>
                          <a:cs typeface="mohammad bold art 1" pitchFamily="2" charset="-78"/>
                        </a:rPr>
                        <a:t>عليها.</a:t>
                      </a:r>
                      <a:r>
                        <a:rPr lang="ar-KW" sz="1800" kern="1200" dirty="0">
                          <a:solidFill>
                            <a:schemeClr val="dk1"/>
                          </a:solidFill>
                          <a:latin typeface="+mn-lt"/>
                          <a:ea typeface="+mn-ea"/>
                          <a:cs typeface="mohammad bold art 1" pitchFamily="2" charset="-78"/>
                        </a:rPr>
                        <a:t> </a:t>
                      </a:r>
                      <a:r>
                        <a:rPr lang="ar-KW" sz="1800" kern="1200" dirty="0" smtClean="0">
                          <a:solidFill>
                            <a:schemeClr val="dk1"/>
                          </a:solidFill>
                          <a:latin typeface="+mn-lt"/>
                          <a:ea typeface="+mn-ea"/>
                          <a:cs typeface="mohammad bold art 1" pitchFamily="2" charset="-78"/>
                        </a:rPr>
                        <a:t>وفي </a:t>
                      </a:r>
                      <a:r>
                        <a:rPr lang="ar-KW" sz="1800" kern="1200" dirty="0">
                          <a:solidFill>
                            <a:schemeClr val="dk1"/>
                          </a:solidFill>
                          <a:latin typeface="+mn-lt"/>
                          <a:ea typeface="+mn-ea"/>
                          <a:cs typeface="mohammad bold art 1" pitchFamily="2" charset="-78"/>
                        </a:rPr>
                        <a:t>حالة الاستحواذ العكسي، أي شركة غير مدرجة تم تقديم عرض استحواذ عكسي لمساهميها.</a:t>
                      </a:r>
                      <a:endParaRPr lang="en-US" sz="1800" kern="1200" dirty="0">
                        <a:solidFill>
                          <a:schemeClr val="dk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dk1"/>
                        </a:solidFill>
                        <a:latin typeface="+mn-lt"/>
                        <a:ea typeface="+mn-ea"/>
                        <a:cs typeface="mohammad bold art 1" pitchFamily="2" charset="-78"/>
                      </a:endParaRPr>
                    </a:p>
                    <a:p>
                      <a:pPr algn="ctr"/>
                      <a:r>
                        <a:rPr lang="ar-KW" sz="1800" kern="1200" dirty="0" smtClean="0">
                          <a:solidFill>
                            <a:schemeClr val="dk1"/>
                          </a:solidFill>
                          <a:latin typeface="+mn-lt"/>
                          <a:ea typeface="+mn-ea"/>
                          <a:cs typeface="mohammad bold art 1" pitchFamily="2" charset="-78"/>
                        </a:rPr>
                        <a:t>محل العرض </a:t>
                      </a:r>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62276">
                <a:tc>
                  <a:txBody>
                    <a:bodyPr/>
                    <a:lstStyle/>
                    <a:p>
                      <a:pPr marL="0" algn="r" defTabSz="914400" rtl="0" eaLnBrk="1" latinLnBrk="0" hangingPunct="1"/>
                      <a:r>
                        <a:rPr lang="ar-KW" sz="1800" kern="1200" dirty="0" smtClean="0">
                          <a:solidFill>
                            <a:schemeClr val="dk1"/>
                          </a:solidFill>
                          <a:latin typeface="+mn-lt"/>
                          <a:ea typeface="+mn-ea"/>
                          <a:cs typeface="mohammad bold art 1" pitchFamily="2" charset="-78"/>
                        </a:rPr>
                        <a:t>الاتفاق الذي يتضمن المبادئ العامة والخطوات الأولية لتقديم عرض استحواذ اختياري أو الدخول في عملية اندماج بين شركتين أو أكثر.</a:t>
                      </a:r>
                      <a:endParaRPr lang="en-US" sz="1800" kern="1200" dirty="0">
                        <a:solidFill>
                          <a:schemeClr val="dk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algn="ctr" defTabSz="914400" rtl="0" eaLnBrk="1" latinLnBrk="0" hangingPunct="1"/>
                      <a:r>
                        <a:rPr lang="ar-KW" sz="1800" kern="1200" dirty="0" smtClean="0">
                          <a:solidFill>
                            <a:schemeClr val="dk1"/>
                          </a:solidFill>
                          <a:latin typeface="+mn-lt"/>
                          <a:ea typeface="+mn-ea"/>
                          <a:cs typeface="mohammad bold art 1" pitchFamily="2" charset="-78"/>
                        </a:rPr>
                        <a:t>اتفاق أولي</a:t>
                      </a:r>
                      <a:r>
                        <a:rPr lang="ar-KW" sz="1800" b="1" dirty="0" smtClean="0">
                          <a:solidFill>
                            <a:srgbClr val="FF0000"/>
                          </a:solidFill>
                          <a:latin typeface="Calibri" pitchFamily="34" charset="0"/>
                          <a:cs typeface="mohammad bold art 1" pitchFamily="2" charset="-78"/>
                        </a:rPr>
                        <a:t>*</a:t>
                      </a:r>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67803">
                <a:tc>
                  <a:txBody>
                    <a:bodyPr/>
                    <a:lstStyle/>
                    <a:p>
                      <a:pPr marL="0" marR="0" indent="0" algn="r" defTabSz="914400" rtl="0" eaLnBrk="1" fontAlgn="auto" latinLnBrk="0" hangingPunct="1">
                        <a:lnSpc>
                          <a:spcPct val="115000"/>
                        </a:lnSpc>
                        <a:spcBef>
                          <a:spcPts val="0"/>
                        </a:spcBef>
                        <a:spcAft>
                          <a:spcPts val="1000"/>
                        </a:spcAft>
                        <a:buClrTx/>
                        <a:buSzTx/>
                        <a:buFontTx/>
                        <a:buNone/>
                        <a:tabLst/>
                        <a:defRPr/>
                      </a:pPr>
                      <a:r>
                        <a:rPr lang="ar-KW" sz="1800" kern="1200" dirty="0" smtClean="0">
                          <a:solidFill>
                            <a:schemeClr val="dk1"/>
                          </a:solidFill>
                          <a:latin typeface="+mn-lt"/>
                          <a:ea typeface="+mn-ea"/>
                          <a:cs typeface="mohammad bold art 1" pitchFamily="2" charset="-78"/>
                        </a:rPr>
                        <a:t>شخص مرخص له من قبل الهيئة لممارسة نشاط إدارة المحافظ الاستثمارية بغرض تجميع أسهم الراغبين بالمشاركة في عملية الاستحواذ.</a:t>
                      </a:r>
                      <a:endParaRPr lang="en-US" sz="1800" kern="1200" dirty="0" smtClean="0">
                        <a:solidFill>
                          <a:schemeClr val="dk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algn="ctr" defTabSz="914400" rtl="0" eaLnBrk="1" latinLnBrk="0" hangingPunct="1"/>
                      <a:r>
                        <a:rPr lang="ar-KW" sz="1800" kern="1200" dirty="0" smtClean="0">
                          <a:solidFill>
                            <a:schemeClr val="dk1"/>
                          </a:solidFill>
                          <a:latin typeface="+mn-lt"/>
                          <a:ea typeface="+mn-ea"/>
                          <a:cs typeface="mohammad bold art 1" pitchFamily="2" charset="-78"/>
                        </a:rPr>
                        <a:t>مدير عملية الاستحواذ</a:t>
                      </a:r>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899857">
                <a:tc>
                  <a:txBody>
                    <a:bodyPr/>
                    <a:lstStyle/>
                    <a:p>
                      <a:pPr marL="0" algn="just" defTabSz="914400" rtl="1" eaLnBrk="1" latinLnBrk="0" hangingPunct="1"/>
                      <a:r>
                        <a:rPr lang="ar-KW" sz="1800" kern="1200" dirty="0" smtClean="0">
                          <a:solidFill>
                            <a:schemeClr val="dk1"/>
                          </a:solidFill>
                          <a:latin typeface="+mn-lt"/>
                          <a:ea typeface="+mn-ea"/>
                          <a:cs typeface="mohammad bold art 1" pitchFamily="2" charset="-78"/>
                        </a:rPr>
                        <a:t>المستند الذي يتضمن تفاصيل عرض الاستحواذ الموجه من مقدم العرض إلى مساهمي الشركة محل العرض</a:t>
                      </a:r>
                      <a:r>
                        <a:rPr lang="ar-KW" sz="1800" kern="1200" dirty="0" smtClean="0">
                          <a:solidFill>
                            <a:schemeClr val="tx1"/>
                          </a:solidFill>
                          <a:latin typeface="+mn-lt"/>
                          <a:ea typeface="+mn-ea"/>
                          <a:cs typeface="mohammad bold art 1" pitchFamily="2" charset="-78"/>
                        </a:rPr>
                        <a:t>،</a:t>
                      </a:r>
                      <a:r>
                        <a:rPr lang="ar-KW" sz="1800" kern="1200" dirty="0" smtClean="0">
                          <a:solidFill>
                            <a:schemeClr val="dk1"/>
                          </a:solidFill>
                          <a:latin typeface="+mn-lt"/>
                          <a:ea typeface="+mn-ea"/>
                          <a:cs typeface="mohammad bold art 1" pitchFamily="2" charset="-78"/>
                        </a:rPr>
                        <a:t> وذلك وفقاً للبيانات والضوابط المنصوص عليها في هذه اللائحة.</a:t>
                      </a:r>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algn="ctr" defTabSz="914400" rtl="0" eaLnBrk="1" latinLnBrk="0" hangingPunct="1"/>
                      <a:r>
                        <a:rPr lang="ar-KW" sz="1800" kern="1200" dirty="0" smtClean="0">
                          <a:solidFill>
                            <a:schemeClr val="dk1"/>
                          </a:solidFill>
                          <a:latin typeface="+mn-lt"/>
                          <a:ea typeface="+mn-ea"/>
                          <a:cs typeface="mohammad bold art 1" pitchFamily="2" charset="-78"/>
                        </a:rPr>
                        <a:t>مستند العرض</a:t>
                      </a:r>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29900">
                <a:tc>
                  <a:txBody>
                    <a:bodyPr/>
                    <a:lstStyle/>
                    <a:p>
                      <a:pPr marL="0" marR="0" algn="just" defTabSz="914400" rtl="1" eaLnBrk="1" latinLnBrk="0" hangingPunct="1">
                        <a:lnSpc>
                          <a:spcPct val="115000"/>
                        </a:lnSpc>
                        <a:spcBef>
                          <a:spcPts val="0"/>
                        </a:spcBef>
                        <a:spcAft>
                          <a:spcPts val="1000"/>
                        </a:spcAft>
                      </a:pPr>
                      <a:r>
                        <a:rPr lang="ar-KW" sz="1800" kern="1200" dirty="0" smtClean="0">
                          <a:solidFill>
                            <a:schemeClr val="dk1"/>
                          </a:solidFill>
                          <a:latin typeface="+mn-lt"/>
                          <a:ea typeface="+mn-ea"/>
                          <a:cs typeface="mohammad bold art 1" pitchFamily="2" charset="-78"/>
                        </a:rPr>
                        <a:t>شخص </a:t>
                      </a:r>
                      <a:r>
                        <a:rPr lang="ar-KW" sz="1800" kern="1200" dirty="0" smtClean="0">
                          <a:solidFill>
                            <a:schemeClr val="tx1"/>
                          </a:solidFill>
                          <a:latin typeface="+mn-lt"/>
                          <a:ea typeface="+mn-ea"/>
                          <a:cs typeface="mohammad bold art 1" pitchFamily="2" charset="-78"/>
                        </a:rPr>
                        <a:t>اعتباري</a:t>
                      </a:r>
                      <a:r>
                        <a:rPr lang="ar-KW" sz="1800" kern="1200" dirty="0" smtClean="0">
                          <a:solidFill>
                            <a:schemeClr val="dk1"/>
                          </a:solidFill>
                          <a:latin typeface="+mn-lt"/>
                          <a:ea typeface="+mn-ea"/>
                          <a:cs typeface="mohammad bold art 1" pitchFamily="2" charset="-78"/>
                        </a:rPr>
                        <a:t>، يقوم بتقديم الاستشارات الاستثمارية المتعلقة بالأوراق المالية مقابل عمولة.</a:t>
                      </a:r>
                      <a:endParaRPr lang="en-US" sz="1800" kern="1200" dirty="0">
                        <a:solidFill>
                          <a:schemeClr val="dk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algn="ctr" defTabSz="914400" rtl="0" eaLnBrk="1" latinLnBrk="0" hangingPunct="1"/>
                      <a:r>
                        <a:rPr lang="ar-KW" sz="1800" kern="1200" dirty="0" smtClean="0">
                          <a:solidFill>
                            <a:schemeClr val="dk1"/>
                          </a:solidFill>
                          <a:latin typeface="+mn-lt"/>
                          <a:ea typeface="+mn-ea"/>
                          <a:cs typeface="mohammad bold art 1" pitchFamily="2" charset="-78"/>
                        </a:rPr>
                        <a:t>مستشار استثمار</a:t>
                      </a:r>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Tree>
    <p:extLst>
      <p:ext uri="{BB962C8B-B14F-4D97-AF65-F5344CB8AC3E}">
        <p14:creationId xmlns:p14="http://schemas.microsoft.com/office/powerpoint/2010/main" val="92478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4189" y="53753"/>
            <a:ext cx="5876925" cy="1143000"/>
          </a:xfrm>
        </p:spPr>
        <p:txBody>
          <a:bodyPr>
            <a:noAutofit/>
          </a:bodyPr>
          <a:lstStyle/>
          <a:p>
            <a:pPr algn="r" rtl="1"/>
            <a:r>
              <a:rPr lang="ar-KW" b="1" dirty="0" smtClean="0">
                <a:solidFill>
                  <a:schemeClr val="tx2"/>
                </a:solidFill>
                <a:cs typeface="mohammad bold art 1" pitchFamily="2" charset="-78"/>
              </a:rPr>
              <a:t>التعريفات: </a:t>
            </a:r>
            <a:r>
              <a:rPr lang="ar-KW" sz="2200" b="1" dirty="0" smtClean="0">
                <a:solidFill>
                  <a:schemeClr val="tx2"/>
                </a:solidFill>
                <a:cs typeface="mohammad bold art 1" pitchFamily="2" charset="-78"/>
              </a:rPr>
              <a:t>(يتبع) </a:t>
            </a:r>
            <a:endParaRPr lang="en-US" sz="2200" dirty="0">
              <a:solidFill>
                <a:schemeClr val="tx2"/>
              </a:solidFill>
            </a:endParaRPr>
          </a:p>
        </p:txBody>
      </p:sp>
      <p:sp>
        <p:nvSpPr>
          <p:cNvPr id="3" name="Content Placeholder 2"/>
          <p:cNvSpPr>
            <a:spLocks noGrp="1"/>
          </p:cNvSpPr>
          <p:nvPr>
            <p:ph idx="1"/>
          </p:nvPr>
        </p:nvSpPr>
        <p:spPr>
          <a:xfrm>
            <a:off x="419100" y="1268760"/>
            <a:ext cx="8229600" cy="4885402"/>
          </a:xfrm>
        </p:spPr>
        <p:txBody>
          <a:bodyPr>
            <a:noAutofit/>
          </a:bodyPr>
          <a:lstStyle/>
          <a:p>
            <a:pPr marL="0" lvl="0" indent="0" algn="r" rtl="1">
              <a:buNone/>
            </a:pPr>
            <a:endParaRPr lang="ar-KW" sz="500" b="1" dirty="0">
              <a:solidFill>
                <a:srgbClr val="FF0000"/>
              </a:solidFill>
              <a:latin typeface="Calibri" pitchFamily="34" charset="0"/>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28789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704356" y="1124744"/>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6</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155538324"/>
              </p:ext>
            </p:extLst>
          </p:nvPr>
        </p:nvGraphicFramePr>
        <p:xfrm>
          <a:off x="323527" y="1268760"/>
          <a:ext cx="8363271" cy="4972700"/>
        </p:xfrm>
        <a:graphic>
          <a:graphicData uri="http://schemas.openxmlformats.org/drawingml/2006/table">
            <a:tbl>
              <a:tblPr firstRow="1" bandRow="1">
                <a:tableStyleId>{5C22544A-7EE6-4342-B048-85BDC9FD1C3A}</a:tableStyleId>
              </a:tblPr>
              <a:tblGrid>
                <a:gridCol w="7003891"/>
                <a:gridCol w="1359380"/>
              </a:tblGrid>
              <a:tr h="370971">
                <a:tc>
                  <a:txBody>
                    <a:bodyPr/>
                    <a:lstStyle/>
                    <a:p>
                      <a:pPr algn="ctr">
                        <a:lnSpc>
                          <a:spcPct val="100000"/>
                        </a:lnSpc>
                      </a:pPr>
                      <a:r>
                        <a:rPr lang="ar-KW" dirty="0" smtClean="0">
                          <a:cs typeface="mohammad bold art 1" pitchFamily="2" charset="-78"/>
                        </a:rPr>
                        <a:t>التعريف</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dirty="0" smtClean="0">
                          <a:cs typeface="mohammad bold art 1" pitchFamily="2" charset="-78"/>
                        </a:rPr>
                        <a:t>المصطلح</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556456">
                <a:tc>
                  <a:txBody>
                    <a:bodyPr/>
                    <a:lstStyle/>
                    <a:p>
                      <a:pPr marL="0" marR="0" indent="0" algn="just" defTabSz="914400" rtl="1" eaLnBrk="1" fontAlgn="auto" latinLnBrk="0" hangingPunct="1">
                        <a:lnSpc>
                          <a:spcPct val="100000"/>
                        </a:lnSpc>
                        <a:spcBef>
                          <a:spcPts val="0"/>
                        </a:spcBef>
                        <a:spcAft>
                          <a:spcPts val="1000"/>
                        </a:spcAft>
                        <a:buClrTx/>
                        <a:buSzTx/>
                        <a:buFontTx/>
                        <a:buNone/>
                        <a:tabLst/>
                        <a:defRPr/>
                      </a:pPr>
                      <a:r>
                        <a:rPr lang="ar-KW" sz="1800" kern="1200" dirty="0" smtClean="0">
                          <a:solidFill>
                            <a:schemeClr val="tx1"/>
                          </a:solidFill>
                          <a:latin typeface="+mn-lt"/>
                          <a:ea typeface="+mn-ea"/>
                          <a:cs typeface="mohammad bold art 1" pitchFamily="2" charset="-78"/>
                        </a:rPr>
                        <a:t>الفترة من الإفصاح عن عرض الاستحواذ إلى حين الإعلان عن تنفيذ صفقة الاستحواذ.</a:t>
                      </a:r>
                      <a:endParaRPr lang="en-US" sz="1800" kern="1200" dirty="0" smtClean="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r>
                        <a:rPr lang="ar-KW" sz="1800" kern="1200" dirty="0" smtClean="0">
                          <a:solidFill>
                            <a:schemeClr val="tx1"/>
                          </a:solidFill>
                          <a:latin typeface="+mn-lt"/>
                          <a:ea typeface="+mn-ea"/>
                          <a:cs typeface="mohammad bold art 1" pitchFamily="2" charset="-78"/>
                        </a:rPr>
                        <a:t>فترة العرض</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83410">
                <a:tc>
                  <a:txBody>
                    <a:bodyPr/>
                    <a:lstStyle/>
                    <a:p>
                      <a:pPr marL="0" marR="0" indent="0" algn="justLow" defTabSz="914400" rtl="1" eaLnBrk="1" fontAlgn="auto" latinLnBrk="0" hangingPunct="1">
                        <a:lnSpc>
                          <a:spcPct val="100000"/>
                        </a:lnSpc>
                        <a:spcBef>
                          <a:spcPts val="0"/>
                        </a:spcBef>
                        <a:spcAft>
                          <a:spcPts val="1000"/>
                        </a:spcAft>
                        <a:buClrTx/>
                        <a:buSzTx/>
                        <a:buFontTx/>
                        <a:buNone/>
                        <a:tabLst/>
                        <a:defRPr/>
                      </a:pPr>
                      <a:r>
                        <a:rPr lang="ar-KW" sz="1800" kern="1200" dirty="0" smtClean="0">
                          <a:solidFill>
                            <a:schemeClr val="tx1"/>
                          </a:solidFill>
                          <a:latin typeface="+mn-lt"/>
                          <a:ea typeface="+mn-ea"/>
                          <a:cs typeface="mohammad bold art 1" pitchFamily="2" charset="-78"/>
                        </a:rPr>
                        <a:t>فترة فتح باب التسجيل في محفظة مدير عملية الاستحواذ للمشاركة في عملية الاستحواذ، إلى حين إغلاق باب التسجيل في محفظة مدير عملية الاستحواذ.</a:t>
                      </a:r>
                      <a:endParaRPr lang="en-US" sz="1800" kern="1200" dirty="0" smtClean="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r>
                        <a:rPr lang="ar-KW" sz="1800" kern="1200" dirty="0" smtClean="0">
                          <a:solidFill>
                            <a:schemeClr val="tx1"/>
                          </a:solidFill>
                          <a:latin typeface="+mn-lt"/>
                          <a:ea typeface="+mn-ea"/>
                          <a:cs typeface="mohammad bold art 1" pitchFamily="2" charset="-78"/>
                        </a:rPr>
                        <a:t>فترة</a:t>
                      </a:r>
                      <a:r>
                        <a:rPr lang="ar-KW" sz="1800" kern="1200" baseline="0" dirty="0" smtClean="0">
                          <a:solidFill>
                            <a:schemeClr val="tx1"/>
                          </a:solidFill>
                          <a:latin typeface="+mn-lt"/>
                          <a:ea typeface="+mn-ea"/>
                          <a:cs typeface="mohammad bold art 1" pitchFamily="2" charset="-78"/>
                        </a:rPr>
                        <a:t> التجميع</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911214">
                <a:tc>
                  <a:txBody>
                    <a:bodyPr/>
                    <a:lstStyle/>
                    <a:p>
                      <a:pPr marL="0" marR="0" algn="justLow" rtl="1">
                        <a:lnSpc>
                          <a:spcPct val="100000"/>
                        </a:lnSpc>
                        <a:spcBef>
                          <a:spcPts val="0"/>
                        </a:spcBef>
                        <a:spcAft>
                          <a:spcPts val="1000"/>
                        </a:spcAft>
                      </a:pPr>
                      <a:r>
                        <a:rPr lang="ar-KW" sz="1800" kern="1200" dirty="0" smtClean="0">
                          <a:solidFill>
                            <a:schemeClr val="tx1"/>
                          </a:solidFill>
                          <a:latin typeface="+mn-lt"/>
                          <a:ea typeface="+mn-ea"/>
                          <a:cs typeface="mohammad bold art 1" pitchFamily="2" charset="-78"/>
                        </a:rPr>
                        <a:t>هو ذلك المحرر الذي يوقع بين مقدم عرض الاستحواذ</a:t>
                      </a:r>
                      <a:r>
                        <a:rPr lang="ar-KW" sz="1800" kern="1200" baseline="0" dirty="0" smtClean="0">
                          <a:solidFill>
                            <a:schemeClr val="tx1"/>
                          </a:solidFill>
                          <a:latin typeface="+mn-lt"/>
                          <a:ea typeface="+mn-ea"/>
                          <a:cs typeface="mohammad bold art 1" pitchFamily="2" charset="-78"/>
                        </a:rPr>
                        <a:t> والبورصة والمقاصة، ويتم بموجبه نقل ملكية الأسهم المستحوذ عليها من المساهمين الراغبين في البيع إلى المستحوذ وذلك بالاستثناء من نظام التداول المعمول به في البورصة.</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endParaRPr lang="ar-KW" sz="1100" kern="1200" dirty="0" smtClean="0">
                        <a:solidFill>
                          <a:schemeClr val="tx1"/>
                        </a:solidFill>
                        <a:latin typeface="+mn-lt"/>
                        <a:ea typeface="+mn-ea"/>
                        <a:cs typeface="mohammad bold art 1" pitchFamily="2" charset="-78"/>
                      </a:endParaRPr>
                    </a:p>
                    <a:p>
                      <a:pPr algn="ctr" rtl="1"/>
                      <a:r>
                        <a:rPr lang="ar-KW" sz="1800" kern="1200" dirty="0" smtClean="0">
                          <a:solidFill>
                            <a:schemeClr val="tx1"/>
                          </a:solidFill>
                          <a:latin typeface="+mn-lt"/>
                          <a:ea typeface="+mn-ea"/>
                          <a:cs typeface="mohammad bold art 1" pitchFamily="2" charset="-78"/>
                        </a:rPr>
                        <a:t>محضر بيع أسهم</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49199">
                <a:tc>
                  <a:txBody>
                    <a:bodyPr/>
                    <a:lstStyle/>
                    <a:p>
                      <a:pPr marL="0" marR="0" algn="justLow" rtl="1">
                        <a:lnSpc>
                          <a:spcPct val="100000"/>
                        </a:lnSpc>
                        <a:spcBef>
                          <a:spcPts val="0"/>
                        </a:spcBef>
                        <a:spcAft>
                          <a:spcPts val="0"/>
                        </a:spcAft>
                      </a:pPr>
                      <a:r>
                        <a:rPr lang="ar-KW" sz="1800" kern="1200" dirty="0" smtClean="0">
                          <a:solidFill>
                            <a:schemeClr val="tx1"/>
                          </a:solidFill>
                          <a:latin typeface="+mn-lt"/>
                          <a:ea typeface="+mn-ea"/>
                          <a:cs typeface="mohammad bold art 1" pitchFamily="2" charset="-78"/>
                        </a:rPr>
                        <a:t>الجهاز </a:t>
                      </a:r>
                      <a:r>
                        <a:rPr lang="ar-KW" sz="1800" kern="1200" dirty="0">
                          <a:solidFill>
                            <a:schemeClr val="tx1"/>
                          </a:solidFill>
                          <a:latin typeface="+mn-lt"/>
                          <a:ea typeface="+mn-ea"/>
                          <a:cs typeface="mohammad bold art 1" pitchFamily="2" charset="-78"/>
                        </a:rPr>
                        <a:t>المنشأ طبقاً لأحكام قانون حماية المنافسة.</a:t>
                      </a:r>
                      <a:endParaRPr lang="en-US" sz="1800" kern="1200" dirty="0">
                        <a:solidFill>
                          <a:schemeClr val="tx1"/>
                        </a:solidFill>
                        <a:latin typeface="+mn-lt"/>
                        <a:ea typeface="+mn-ea"/>
                        <a:cs typeface="mohammad bold art 1" pitchFamily="2" charset="-78"/>
                      </a:endParaRPr>
                    </a:p>
                  </a:txBody>
                  <a:tcPr marL="68580" marR="6858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r>
                        <a:rPr lang="ar-KW" sz="1800" kern="1200" dirty="0" smtClean="0">
                          <a:solidFill>
                            <a:schemeClr val="tx1"/>
                          </a:solidFill>
                          <a:latin typeface="+mn-lt"/>
                          <a:ea typeface="+mn-ea"/>
                          <a:cs typeface="mohammad bold art 1" pitchFamily="2" charset="-78"/>
                        </a:rPr>
                        <a:t>جهاز حماية المنافسة</a:t>
                      </a: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49199">
                <a:tc>
                  <a:txBody>
                    <a:bodyPr/>
                    <a:lstStyle/>
                    <a:p>
                      <a:pPr marL="0" marR="0" indent="0" algn="just" defTabSz="914400" rtl="1" eaLnBrk="1" fontAlgn="auto" latinLnBrk="0" hangingPunct="1">
                        <a:lnSpc>
                          <a:spcPct val="100000"/>
                        </a:lnSpc>
                        <a:spcBef>
                          <a:spcPts val="0"/>
                        </a:spcBef>
                        <a:spcAft>
                          <a:spcPts val="0"/>
                        </a:spcAft>
                        <a:buClrTx/>
                        <a:buSzTx/>
                        <a:buFontTx/>
                        <a:buNone/>
                        <a:tabLst/>
                        <a:defRPr/>
                      </a:pPr>
                      <a:r>
                        <a:rPr lang="ar-KW" sz="1800" kern="1200" dirty="0" smtClean="0">
                          <a:solidFill>
                            <a:schemeClr val="tx1"/>
                          </a:solidFill>
                          <a:latin typeface="+mn-lt"/>
                          <a:ea typeface="+mn-ea"/>
                          <a:cs typeface="mohammad bold art 1" pitchFamily="2" charset="-78"/>
                        </a:rPr>
                        <a:t>الهيئة أو الوزارة أو البنك المركزي بالنسبة للشركات الخاضعة لأي منهم، أو الجهات الأخرى المختصة داخل أو خارج دولة الكويت.</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r>
                        <a:rPr lang="ar-KW" sz="1800" kern="1200" dirty="0" smtClean="0">
                          <a:solidFill>
                            <a:schemeClr val="tx1"/>
                          </a:solidFill>
                          <a:latin typeface="+mn-lt"/>
                          <a:ea typeface="+mn-ea"/>
                          <a:cs typeface="mohammad bold art 1" pitchFamily="2" charset="-78"/>
                        </a:rPr>
                        <a:t>الجهات الرقابية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531541">
                <a:tc>
                  <a:txBody>
                    <a:bodyPr/>
                    <a:lstStyle/>
                    <a:p>
                      <a:pPr marL="0" marR="0" algn="justLow" rtl="1">
                        <a:lnSpc>
                          <a:spcPct val="100000"/>
                        </a:lnSpc>
                        <a:spcBef>
                          <a:spcPts val="0"/>
                        </a:spcBef>
                        <a:spcAft>
                          <a:spcPts val="1000"/>
                        </a:spcAft>
                      </a:pPr>
                      <a:r>
                        <a:rPr lang="ar-KW" sz="1800" kern="1200" dirty="0" smtClean="0">
                          <a:solidFill>
                            <a:schemeClr val="tx1"/>
                          </a:solidFill>
                          <a:latin typeface="+mn-lt"/>
                          <a:ea typeface="+mn-ea"/>
                          <a:cs typeface="mohammad bold art 1" pitchFamily="2" charset="-78"/>
                        </a:rPr>
                        <a:t>هي الأسهم المصدرة لشركة مساهمة مدرجة في البورصة.</a:t>
                      </a:r>
                      <a:endParaRPr lang="en-US" sz="1800" kern="1200" dirty="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r>
                        <a:rPr lang="ar-KW" sz="1800" kern="1200" dirty="0" smtClean="0">
                          <a:solidFill>
                            <a:schemeClr val="tx1"/>
                          </a:solidFill>
                          <a:latin typeface="+mn-lt"/>
                          <a:ea typeface="+mn-ea"/>
                          <a:cs typeface="mohammad bold art 1" pitchFamily="2" charset="-78"/>
                        </a:rPr>
                        <a:t>أسهم متداولة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20710">
                <a:tc>
                  <a:txBody>
                    <a:bodyPr/>
                    <a:lstStyle/>
                    <a:p>
                      <a:pPr marL="0" marR="0" indent="0" algn="justLow" defTabSz="914400" rtl="1" eaLnBrk="1" fontAlgn="auto" latinLnBrk="0" hangingPunct="1">
                        <a:lnSpc>
                          <a:spcPct val="100000"/>
                        </a:lnSpc>
                        <a:spcBef>
                          <a:spcPts val="0"/>
                        </a:spcBef>
                        <a:spcAft>
                          <a:spcPts val="1000"/>
                        </a:spcAft>
                        <a:buClrTx/>
                        <a:buSzTx/>
                        <a:buFontTx/>
                        <a:buNone/>
                        <a:tabLst/>
                        <a:defRPr/>
                      </a:pPr>
                      <a:r>
                        <a:rPr lang="ar-KW" sz="1800" kern="1200" dirty="0" smtClean="0">
                          <a:solidFill>
                            <a:schemeClr val="tx1"/>
                          </a:solidFill>
                          <a:latin typeface="+mn-lt"/>
                          <a:ea typeface="+mn-ea"/>
                          <a:cs typeface="mohammad bold art 1" pitchFamily="2" charset="-78"/>
                        </a:rPr>
                        <a:t>هي الأسهم التي تمثل حصة</a:t>
                      </a:r>
                      <a:r>
                        <a:rPr lang="ar-KW" sz="1800" kern="1200" baseline="0" dirty="0" smtClean="0">
                          <a:solidFill>
                            <a:schemeClr val="tx1"/>
                          </a:solidFill>
                          <a:latin typeface="+mn-lt"/>
                          <a:ea typeface="+mn-ea"/>
                          <a:cs typeface="mohammad bold art 1" pitchFamily="2" charset="-78"/>
                        </a:rPr>
                        <a:t> في رأس مال شركة مساهمة ومكتتب فيها من قبل المساهمين سواءً دفعت قيمتها بالكامل أو جزء من هذه القيمة.</a:t>
                      </a:r>
                      <a:endParaRPr lang="en-US" sz="1800" kern="1200" dirty="0" smtClean="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r>
                        <a:rPr lang="ar-KW" sz="1800" kern="1200" dirty="0" smtClean="0">
                          <a:solidFill>
                            <a:schemeClr val="tx1"/>
                          </a:solidFill>
                          <a:latin typeface="+mn-lt"/>
                          <a:ea typeface="+mn-ea"/>
                          <a:cs typeface="mohammad bold art 1" pitchFamily="2" charset="-78"/>
                        </a:rPr>
                        <a:t>أسهم مصدرة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Tree>
    <p:extLst>
      <p:ext uri="{BB962C8B-B14F-4D97-AF65-F5344CB8AC3E}">
        <p14:creationId xmlns:p14="http://schemas.microsoft.com/office/powerpoint/2010/main" val="1260531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b="1" dirty="0" smtClean="0">
                <a:solidFill>
                  <a:schemeClr val="tx2"/>
                </a:solidFill>
                <a:cs typeface="mohammad bold art 1" pitchFamily="2" charset="-78"/>
              </a:rPr>
              <a:t>التعريفات: </a:t>
            </a:r>
            <a:r>
              <a:rPr lang="ar-KW" sz="2200" b="1" dirty="0" smtClean="0">
                <a:solidFill>
                  <a:schemeClr val="tx2"/>
                </a:solidFill>
                <a:cs typeface="mohammad bold art 1" pitchFamily="2" charset="-78"/>
              </a:rPr>
              <a:t>(يتبع) </a:t>
            </a:r>
            <a:endParaRPr lang="en-US" sz="2200" dirty="0">
              <a:solidFill>
                <a:schemeClr val="tx2"/>
              </a:solidFill>
            </a:endParaRPr>
          </a:p>
        </p:txBody>
      </p:sp>
      <p:sp>
        <p:nvSpPr>
          <p:cNvPr id="3" name="Content Placeholder 2"/>
          <p:cNvSpPr>
            <a:spLocks noGrp="1"/>
          </p:cNvSpPr>
          <p:nvPr>
            <p:ph idx="1"/>
          </p:nvPr>
        </p:nvSpPr>
        <p:spPr>
          <a:xfrm>
            <a:off x="419100" y="1268760"/>
            <a:ext cx="8229600" cy="4885402"/>
          </a:xfrm>
        </p:spPr>
        <p:txBody>
          <a:bodyPr>
            <a:noAutofit/>
          </a:bodyPr>
          <a:lstStyle/>
          <a:p>
            <a:pPr marL="0" lvl="0" indent="0" algn="r" rtl="1">
              <a:buNone/>
            </a:pPr>
            <a:endParaRPr lang="ar-KW" sz="500" b="1" dirty="0">
              <a:solidFill>
                <a:srgbClr val="FF0000"/>
              </a:solidFill>
              <a:latin typeface="Calibri" pitchFamily="34" charset="0"/>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7</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549765037"/>
              </p:ext>
            </p:extLst>
          </p:nvPr>
        </p:nvGraphicFramePr>
        <p:xfrm>
          <a:off x="442199" y="1407529"/>
          <a:ext cx="8244600" cy="4037694"/>
        </p:xfrm>
        <a:graphic>
          <a:graphicData uri="http://schemas.openxmlformats.org/drawingml/2006/table">
            <a:tbl>
              <a:tblPr firstRow="1" bandRow="1">
                <a:tableStyleId>{5C22544A-7EE6-4342-B048-85BDC9FD1C3A}</a:tableStyleId>
              </a:tblPr>
              <a:tblGrid>
                <a:gridCol w="6904509"/>
                <a:gridCol w="1340091"/>
              </a:tblGrid>
              <a:tr h="431162">
                <a:tc>
                  <a:txBody>
                    <a:bodyPr/>
                    <a:lstStyle/>
                    <a:p>
                      <a:pPr algn="ctr"/>
                      <a:r>
                        <a:rPr lang="ar-KW" dirty="0" smtClean="0">
                          <a:cs typeface="mohammad bold art 1" pitchFamily="2" charset="-78"/>
                        </a:rPr>
                        <a:t>التعريف</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dirty="0" smtClean="0">
                          <a:cs typeface="mohammad bold art 1" pitchFamily="2" charset="-78"/>
                        </a:rPr>
                        <a:t>المصطلح</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1105914">
                <a:tc>
                  <a:txBody>
                    <a:bodyPr/>
                    <a:lstStyle/>
                    <a:p>
                      <a:pPr marL="0" marR="0" algn="justLow" rtl="1">
                        <a:lnSpc>
                          <a:spcPct val="115000"/>
                        </a:lnSpc>
                        <a:spcBef>
                          <a:spcPts val="0"/>
                        </a:spcBef>
                        <a:spcAft>
                          <a:spcPts val="1000"/>
                        </a:spcAft>
                      </a:pPr>
                      <a:r>
                        <a:rPr lang="ar-SA" sz="1800" kern="1200" dirty="0" smtClean="0">
                          <a:solidFill>
                            <a:schemeClr val="tx1"/>
                          </a:solidFill>
                          <a:latin typeface="+mn-lt"/>
                          <a:ea typeface="+mn-ea"/>
                          <a:cs typeface="mohammad bold art 1" pitchFamily="2" charset="-78"/>
                        </a:rPr>
                        <a:t>أي وضع أو اتفاق أو ملكية أسهم (سواء كانت ملكية فردية أو ملكية من خلال أطراف تابعة أو متحالفة) تزيد عن 30% من الأسهم المتداولة لشركة مدرجة في البورصة.</a:t>
                      </a:r>
                      <a:endParaRPr lang="ar-KW" sz="1800" kern="1200" dirty="0" smtClean="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سيطرة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46743">
                <a:tc>
                  <a:txBody>
                    <a:bodyPr/>
                    <a:lstStyle/>
                    <a:p>
                      <a:pPr marL="0" marR="0" algn="justLow" rtl="1">
                        <a:lnSpc>
                          <a:spcPct val="115000"/>
                        </a:lnSpc>
                        <a:spcBef>
                          <a:spcPts val="0"/>
                        </a:spcBef>
                        <a:spcAft>
                          <a:spcPts val="1000"/>
                        </a:spcAft>
                      </a:pPr>
                      <a:r>
                        <a:rPr lang="ar-KW" sz="1800" kern="1200" dirty="0" smtClean="0">
                          <a:solidFill>
                            <a:schemeClr val="tx1"/>
                          </a:solidFill>
                          <a:latin typeface="+mn-lt"/>
                          <a:ea typeface="+mn-ea"/>
                          <a:cs typeface="mohammad bold art 1" pitchFamily="2" charset="-78"/>
                        </a:rPr>
                        <a:t>أي شخص، سواء كان طبيعيا أو اعتباريا، تحققت له السيطرة. </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sz="1800" kern="1200" dirty="0" smtClean="0">
                          <a:solidFill>
                            <a:schemeClr val="tx1"/>
                          </a:solidFill>
                          <a:latin typeface="+mn-lt"/>
                          <a:ea typeface="+mn-ea"/>
                          <a:cs typeface="mohammad bold art 1" pitchFamily="2" charset="-78"/>
                        </a:rPr>
                        <a:t>مسيطر</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1105914">
                <a:tc>
                  <a:txBody>
                    <a:bodyPr/>
                    <a:lstStyle/>
                    <a:p>
                      <a:pPr marL="0" marR="0" algn="justLow" rtl="1">
                        <a:lnSpc>
                          <a:spcPct val="115000"/>
                        </a:lnSpc>
                        <a:spcBef>
                          <a:spcPts val="0"/>
                        </a:spcBef>
                        <a:spcAft>
                          <a:spcPts val="1000"/>
                        </a:spcAft>
                      </a:pPr>
                      <a:r>
                        <a:rPr lang="ar-KW" sz="1800" kern="1200" dirty="0" smtClean="0">
                          <a:solidFill>
                            <a:schemeClr val="tx1"/>
                          </a:solidFill>
                          <a:latin typeface="+mn-lt"/>
                          <a:ea typeface="+mn-ea"/>
                          <a:cs typeface="mohammad bold art 1" pitchFamily="2" charset="-78"/>
                        </a:rPr>
                        <a:t>كل وضع أو اتفاق أو ملكية لأسهم أو حصص أيا كانت نسبتها تؤدي إلى التحكم في تعيين أغلبية أعضاء مجلس الإدارة أو في القرارات الصادرة عنه أو عن الجمعيات العامة للشركة المعنية.</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سيطرة فعلية</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747961">
                <a:tc>
                  <a:txBody>
                    <a:bodyPr/>
                    <a:lstStyle/>
                    <a:p>
                      <a:pPr algn="justLow" rtl="1"/>
                      <a:r>
                        <a:rPr lang="ar-KW" sz="1800" kern="1200" dirty="0" smtClean="0">
                          <a:solidFill>
                            <a:schemeClr val="tx1"/>
                          </a:solidFill>
                          <a:latin typeface="+mn-lt"/>
                          <a:ea typeface="+mn-ea"/>
                          <a:cs typeface="mohammad bold art 1" pitchFamily="2" charset="-78"/>
                        </a:rPr>
                        <a:t>تعد شركة تابعة حيث يملك بها شخص نسبة تزيد على 50% من رأس مالها أو يكون لديه السيطرة الفعلية عليها.</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KW" sz="1800" kern="1200" dirty="0" smtClean="0">
                          <a:solidFill>
                            <a:schemeClr val="tx1"/>
                          </a:solidFill>
                          <a:latin typeface="+mn-lt"/>
                          <a:ea typeface="+mn-ea"/>
                          <a:cs typeface="mohammad bold art 1" pitchFamily="2" charset="-78"/>
                        </a:rPr>
                        <a:t>شركة تابعة</a:t>
                      </a:r>
                      <a:endParaRPr lang="en-US" sz="1800" kern="1200" dirty="0" smtClean="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Tree>
    <p:extLst>
      <p:ext uri="{BB962C8B-B14F-4D97-AF65-F5344CB8AC3E}">
        <p14:creationId xmlns:p14="http://schemas.microsoft.com/office/powerpoint/2010/main" val="3984315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b="1" dirty="0" smtClean="0">
                <a:solidFill>
                  <a:schemeClr val="tx2"/>
                </a:solidFill>
                <a:cs typeface="mohammad bold art 1" pitchFamily="2" charset="-78"/>
              </a:rPr>
              <a:t>التعريفات</a:t>
            </a:r>
            <a:r>
              <a:rPr lang="ar-KW" b="1" dirty="0">
                <a:solidFill>
                  <a:schemeClr val="tx2"/>
                </a:solidFill>
                <a:cs typeface="mohammad bold art 1" pitchFamily="2" charset="-78"/>
              </a:rPr>
              <a:t>: </a:t>
            </a:r>
            <a:r>
              <a:rPr lang="ar-KW" sz="2200" b="1" dirty="0">
                <a:solidFill>
                  <a:schemeClr val="tx2"/>
                </a:solidFill>
                <a:cs typeface="mohammad bold art 1" pitchFamily="2" charset="-78"/>
              </a:rPr>
              <a:t>(يتبع) </a:t>
            </a:r>
            <a:endParaRPr lang="en-US" sz="2200" dirty="0">
              <a:solidFill>
                <a:schemeClr val="tx2"/>
              </a:solidFill>
            </a:endParaRPr>
          </a:p>
        </p:txBody>
      </p:sp>
      <p:sp>
        <p:nvSpPr>
          <p:cNvPr id="3" name="Content Placeholder 2"/>
          <p:cNvSpPr>
            <a:spLocks noGrp="1"/>
          </p:cNvSpPr>
          <p:nvPr>
            <p:ph idx="1"/>
          </p:nvPr>
        </p:nvSpPr>
        <p:spPr>
          <a:xfrm>
            <a:off x="419100" y="1268760"/>
            <a:ext cx="8229600" cy="4885402"/>
          </a:xfrm>
        </p:spPr>
        <p:txBody>
          <a:bodyPr>
            <a:noAutofit/>
          </a:bodyPr>
          <a:lstStyle/>
          <a:p>
            <a:pPr marL="0" lvl="0" indent="0" algn="r" rtl="1">
              <a:buNone/>
            </a:pPr>
            <a:endParaRPr lang="ar-KW" sz="500" b="1" dirty="0">
              <a:solidFill>
                <a:srgbClr val="FF0000"/>
              </a:solidFill>
              <a:latin typeface="Calibri" pitchFamily="34" charset="0"/>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287894"/>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t>F.S.</a:t>
            </a:r>
            <a:endParaRPr lang="en-GB" dirty="0"/>
          </a:p>
        </p:txBody>
      </p:sp>
      <p:sp>
        <p:nvSpPr>
          <p:cNvPr id="13" name="Slide Number Placeholder 12"/>
          <p:cNvSpPr>
            <a:spLocks noGrp="1"/>
          </p:cNvSpPr>
          <p:nvPr>
            <p:ph type="sldNum" sz="quarter" idx="12"/>
          </p:nvPr>
        </p:nvSpPr>
        <p:spPr/>
        <p:txBody>
          <a:bodyPr/>
          <a:lstStyle/>
          <a:p>
            <a:fld id="{8DDEC8EC-0F4B-4CDB-8AC0-556EC31B66C3}" type="slidenum">
              <a:rPr lang="en-GB" smtClean="0"/>
              <a:t>8</a:t>
            </a:fld>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948879814"/>
              </p:ext>
            </p:extLst>
          </p:nvPr>
        </p:nvGraphicFramePr>
        <p:xfrm>
          <a:off x="424820" y="1400370"/>
          <a:ext cx="8292182" cy="4753791"/>
        </p:xfrm>
        <a:graphic>
          <a:graphicData uri="http://schemas.openxmlformats.org/drawingml/2006/table">
            <a:tbl>
              <a:tblPr firstRow="1" bandRow="1">
                <a:tableStyleId>{5C22544A-7EE6-4342-B048-85BDC9FD1C3A}</a:tableStyleId>
              </a:tblPr>
              <a:tblGrid>
                <a:gridCol w="7017564"/>
                <a:gridCol w="1274618"/>
              </a:tblGrid>
              <a:tr h="406416">
                <a:tc>
                  <a:txBody>
                    <a:bodyPr/>
                    <a:lstStyle/>
                    <a:p>
                      <a:pPr algn="ctr"/>
                      <a:r>
                        <a:rPr lang="ar-KW" dirty="0" smtClean="0">
                          <a:cs typeface="mohammad bold art 1" pitchFamily="2" charset="-78"/>
                        </a:rPr>
                        <a:t>التعريف</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dirty="0" smtClean="0">
                          <a:cs typeface="mohammad bold art 1" pitchFamily="2" charset="-78"/>
                        </a:rPr>
                        <a:t>المصطلح</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3657739">
                <a:tc>
                  <a:txBody>
                    <a:bodyPr/>
                    <a:lstStyle/>
                    <a:p>
                      <a:pPr algn="r" rtl="1"/>
                      <a:r>
                        <a:rPr lang="ar-SA" sz="1800" kern="1200" dirty="0" smtClean="0">
                          <a:solidFill>
                            <a:schemeClr val="tx1"/>
                          </a:solidFill>
                          <a:latin typeface="+mn-lt"/>
                          <a:ea typeface="+mn-ea"/>
                          <a:cs typeface="mohammad bold art 1" pitchFamily="2" charset="-78"/>
                        </a:rPr>
                        <a:t>هم الأشخاص الذين يقومون بموجب اتفاق أو تفاهم (بشكل شفهي أو كتابي) بالتعاون – بشكل مباشر أو غير مباشر -  للحصول على 30% أو أكثر من الأسهم المتداولة لشركة مدرجة أو إحباط نجاح عرض استحواذ على شركة مدرجة</a:t>
                      </a:r>
                      <a:r>
                        <a:rPr lang="en-US" sz="1800" kern="1200" dirty="0" smtClean="0">
                          <a:solidFill>
                            <a:schemeClr val="tx1"/>
                          </a:solidFill>
                          <a:latin typeface="+mn-lt"/>
                          <a:ea typeface="+mn-ea"/>
                          <a:cs typeface="mohammad bold art 1" pitchFamily="2" charset="-78"/>
                        </a:rPr>
                        <a:t>.</a:t>
                      </a:r>
                    </a:p>
                    <a:p>
                      <a:pPr algn="r" rtl="1"/>
                      <a:r>
                        <a:rPr lang="ar-SA" sz="1800" kern="1200" dirty="0" smtClean="0">
                          <a:solidFill>
                            <a:schemeClr val="tx1"/>
                          </a:solidFill>
                          <a:latin typeface="+mn-lt"/>
                          <a:ea typeface="+mn-ea"/>
                          <a:cs typeface="mohammad bold art 1" pitchFamily="2" charset="-78"/>
                        </a:rPr>
                        <a:t>ودون الإخلال بالتطبيق العام لهذا التعريف، يعد في حكم الأطراف المتحالفة الحالات الآتية ما لم يتم اثبات العكس</a:t>
                      </a:r>
                      <a:r>
                        <a:rPr lang="en-US" sz="1800" kern="1200" dirty="0" smtClean="0">
                          <a:solidFill>
                            <a:schemeClr val="tx1"/>
                          </a:solidFill>
                          <a:latin typeface="+mn-lt"/>
                          <a:ea typeface="+mn-ea"/>
                          <a:cs typeface="mohammad bold art 1" pitchFamily="2" charset="-78"/>
                        </a:rPr>
                        <a:t>:</a:t>
                      </a:r>
                    </a:p>
                    <a:p>
                      <a:pPr marL="342900" indent="-342900" algn="r" rtl="1">
                        <a:buFont typeface="+mj-lt"/>
                        <a:buAutoNum type="arabicPeriod"/>
                      </a:pPr>
                      <a:r>
                        <a:rPr lang="ar-SA" sz="1800" kern="1200" dirty="0" smtClean="0">
                          <a:solidFill>
                            <a:schemeClr val="tx1"/>
                          </a:solidFill>
                          <a:latin typeface="+mn-lt"/>
                          <a:ea typeface="+mn-ea"/>
                          <a:cs typeface="mohammad bold art 1" pitchFamily="2" charset="-78"/>
                        </a:rPr>
                        <a:t>الشركة  الأم وأعضاء مجموعتها وشركاتها الزميلة بالإضافة إلى</a:t>
                      </a:r>
                      <a:r>
                        <a:rPr lang="en-US" sz="1800" kern="1200" baseline="0" dirty="0" smtClean="0">
                          <a:solidFill>
                            <a:schemeClr val="tx1"/>
                          </a:solidFill>
                          <a:latin typeface="+mn-lt"/>
                          <a:ea typeface="+mn-ea"/>
                          <a:cs typeface="mohammad bold art 1" pitchFamily="2" charset="-78"/>
                        </a:rPr>
                        <a:t> </a:t>
                      </a:r>
                      <a:r>
                        <a:rPr lang="ar-SA" sz="1800" kern="1200" dirty="0" smtClean="0">
                          <a:solidFill>
                            <a:schemeClr val="tx1"/>
                          </a:solidFill>
                          <a:latin typeface="+mn-lt"/>
                          <a:ea typeface="+mn-ea"/>
                          <a:cs typeface="mohammad bold art 1" pitchFamily="2" charset="-78"/>
                        </a:rPr>
                        <a:t>الشركات التي تعتبر هذه الشركات زميلتها مع بعضها البعض</a:t>
                      </a:r>
                      <a:r>
                        <a:rPr lang="en-US" sz="1800" kern="1200" dirty="0" smtClean="0">
                          <a:solidFill>
                            <a:schemeClr val="tx1"/>
                          </a:solidFill>
                          <a:latin typeface="+mn-lt"/>
                          <a:ea typeface="+mn-ea"/>
                          <a:cs typeface="mohammad bold art 1" pitchFamily="2" charset="-78"/>
                        </a:rPr>
                        <a:t>.</a:t>
                      </a:r>
                    </a:p>
                    <a:p>
                      <a:pPr marL="342900" indent="-342900" algn="r" rtl="1">
                        <a:buFont typeface="+mj-lt"/>
                        <a:buAutoNum type="arabicPeriod"/>
                      </a:pPr>
                      <a:r>
                        <a:rPr lang="ar-SA" sz="1800" kern="1200" dirty="0" smtClean="0">
                          <a:solidFill>
                            <a:schemeClr val="tx1"/>
                          </a:solidFill>
                          <a:latin typeface="+mn-lt"/>
                          <a:ea typeface="+mn-ea"/>
                          <a:cs typeface="mohammad bold art 1" pitchFamily="2" charset="-78"/>
                        </a:rPr>
                        <a:t>الشركة مع أعضاء مجلس إدارتها وأولادهم القصر المشمولين بولايتهم</a:t>
                      </a:r>
                      <a:r>
                        <a:rPr lang="en-US" sz="1800" kern="1200" dirty="0" smtClean="0">
                          <a:solidFill>
                            <a:schemeClr val="tx1"/>
                          </a:solidFill>
                          <a:latin typeface="+mn-lt"/>
                          <a:ea typeface="+mn-ea"/>
                          <a:cs typeface="mohammad bold art 1" pitchFamily="2" charset="-78"/>
                        </a:rPr>
                        <a:t>.</a:t>
                      </a:r>
                    </a:p>
                    <a:p>
                      <a:pPr marL="342900" indent="-342900" algn="r" rtl="1">
                        <a:buFont typeface="+mj-lt"/>
                        <a:buAutoNum type="arabicPeriod"/>
                      </a:pPr>
                      <a:r>
                        <a:rPr lang="ar-KW" sz="1800" kern="1200" dirty="0" smtClean="0">
                          <a:solidFill>
                            <a:schemeClr val="tx1"/>
                          </a:solidFill>
                          <a:latin typeface="+mn-lt"/>
                          <a:ea typeface="+mn-ea"/>
                          <a:cs typeface="mohammad bold art 1" pitchFamily="2" charset="-78"/>
                        </a:rPr>
                        <a:t>م</a:t>
                      </a:r>
                      <a:r>
                        <a:rPr lang="ar-SA" sz="1800" kern="1200" dirty="0" smtClean="0">
                          <a:solidFill>
                            <a:schemeClr val="tx1"/>
                          </a:solidFill>
                          <a:latin typeface="+mn-lt"/>
                          <a:ea typeface="+mn-ea"/>
                          <a:cs typeface="mohammad bold art 1" pitchFamily="2" charset="-78"/>
                        </a:rPr>
                        <a:t>دير نظام استثمار جماعي مع أنظمة الاستثمار الجماعي التي يديرها إذا استخدم حقوق التصويت عن الأسهم الموجودة بهذا النظام. </a:t>
                      </a:r>
                      <a:endParaRPr lang="en-US" sz="1800" kern="1200" dirty="0" smtClean="0">
                        <a:solidFill>
                          <a:schemeClr val="tx1"/>
                        </a:solidFill>
                        <a:latin typeface="+mn-lt"/>
                        <a:ea typeface="+mn-ea"/>
                        <a:cs typeface="mohammad bold art 1" pitchFamily="2" charset="-78"/>
                      </a:endParaRPr>
                    </a:p>
                    <a:p>
                      <a:pPr marL="342900" indent="-342900" algn="r" rtl="1">
                        <a:buFont typeface="+mj-lt"/>
                        <a:buAutoNum type="arabicPeriod"/>
                      </a:pPr>
                      <a:r>
                        <a:rPr lang="ar-SA" sz="1800" kern="1200" dirty="0" smtClean="0">
                          <a:solidFill>
                            <a:schemeClr val="tx1"/>
                          </a:solidFill>
                          <a:latin typeface="+mn-lt"/>
                          <a:ea typeface="+mn-ea"/>
                          <a:cs typeface="mohammad bold art 1" pitchFamily="2" charset="-78"/>
                        </a:rPr>
                        <a:t>مدير المحفظة الاستثمارية مع عملاء هذه المحافظ إذا استخدم حقوق التصويت عن الأسهم الموجو</a:t>
                      </a:r>
                      <a:r>
                        <a:rPr lang="ar-KW" sz="1800" kern="1200" dirty="0" smtClean="0">
                          <a:solidFill>
                            <a:schemeClr val="tx1"/>
                          </a:solidFill>
                          <a:latin typeface="+mn-lt"/>
                          <a:ea typeface="+mn-ea"/>
                          <a:cs typeface="mohammad bold art 1" pitchFamily="2" charset="-78"/>
                        </a:rPr>
                        <a:t>د</a:t>
                      </a:r>
                      <a:r>
                        <a:rPr lang="ar-SA" sz="1800" kern="1200" dirty="0" smtClean="0">
                          <a:solidFill>
                            <a:schemeClr val="tx1"/>
                          </a:solidFill>
                          <a:latin typeface="+mn-lt"/>
                          <a:ea typeface="+mn-ea"/>
                          <a:cs typeface="mohammad bold art 1" pitchFamily="2" charset="-78"/>
                        </a:rPr>
                        <a:t>ة في هذه المحافظ</a:t>
                      </a:r>
                      <a:r>
                        <a:rPr lang="en-US" sz="1800" kern="1200" dirty="0" smtClean="0">
                          <a:solidFill>
                            <a:schemeClr val="tx1"/>
                          </a:solidFill>
                          <a:latin typeface="+mn-lt"/>
                          <a:ea typeface="+mn-ea"/>
                          <a:cs typeface="mohammad bold art 1" pitchFamily="2" charset="-78"/>
                        </a:rPr>
                        <a:t>.</a:t>
                      </a:r>
                      <a:endParaRPr lang="en-US" sz="1800" kern="1200" dirty="0">
                        <a:solidFill>
                          <a:schemeClr val="tx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endParaRPr lang="ar-KW" sz="1800" kern="1200" dirty="0" smtClean="0">
                        <a:solidFill>
                          <a:schemeClr val="tx1"/>
                        </a:solidFill>
                        <a:latin typeface="+mn-lt"/>
                        <a:ea typeface="+mn-ea"/>
                        <a:cs typeface="mohammad bold art 1" pitchFamily="2" charset="-78"/>
                      </a:endParaRPr>
                    </a:p>
                    <a:p>
                      <a:pPr algn="ctr"/>
                      <a:r>
                        <a:rPr lang="ar-KW" sz="1800" kern="1200" dirty="0" smtClean="0">
                          <a:solidFill>
                            <a:schemeClr val="tx1"/>
                          </a:solidFill>
                          <a:latin typeface="+mn-lt"/>
                          <a:ea typeface="+mn-ea"/>
                          <a:cs typeface="mohammad bold art 1" pitchFamily="2" charset="-78"/>
                        </a:rPr>
                        <a:t>أطراف متحالفة</a:t>
                      </a:r>
                      <a:r>
                        <a:rPr lang="ar-KW" sz="1800" b="1" dirty="0" smtClean="0">
                          <a:solidFill>
                            <a:srgbClr val="FF0000"/>
                          </a:solidFill>
                          <a:latin typeface="Calibri" pitchFamily="34" charset="0"/>
                          <a:cs typeface="mohammad bold art 1" pitchFamily="2" charset="-78"/>
                        </a:rPr>
                        <a:t>*</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89636">
                <a:tc>
                  <a:txBody>
                    <a:bodyPr/>
                    <a:lstStyle/>
                    <a:p>
                      <a:pPr marL="0" marR="0" algn="justLow" rtl="1">
                        <a:lnSpc>
                          <a:spcPct val="115000"/>
                        </a:lnSpc>
                        <a:spcBef>
                          <a:spcPts val="0"/>
                        </a:spcBef>
                        <a:spcAft>
                          <a:spcPts val="1000"/>
                        </a:spcAft>
                      </a:pPr>
                      <a:r>
                        <a:rPr lang="ar-KW" sz="1800" kern="1200" dirty="0" smtClean="0">
                          <a:solidFill>
                            <a:schemeClr val="tx1"/>
                          </a:solidFill>
                          <a:latin typeface="+mn-lt"/>
                          <a:ea typeface="+mn-ea"/>
                          <a:cs typeface="mohammad bold art 1" pitchFamily="2" charset="-78"/>
                        </a:rPr>
                        <a:t>مستند يتضمن بيانات ومعلومات عن الورقة المالية ومصدرها وغيرها من البيانات وفقا للشروط والمتطلبات الصادرة عن الهيئة.</a:t>
                      </a: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sz="1800" kern="1200" dirty="0" smtClean="0">
                          <a:solidFill>
                            <a:schemeClr val="tx1"/>
                          </a:solidFill>
                          <a:latin typeface="+mn-lt"/>
                          <a:ea typeface="+mn-ea"/>
                          <a:cs typeface="mohammad bold art 1" pitchFamily="2" charset="-78"/>
                        </a:rPr>
                        <a:t>نشرة الاكتتاب</a:t>
                      </a:r>
                      <a:r>
                        <a:rPr lang="ar-KW" sz="1800" kern="1200" baseline="0" dirty="0" smtClean="0">
                          <a:solidFill>
                            <a:schemeClr val="tx1"/>
                          </a:solidFill>
                          <a:latin typeface="+mn-lt"/>
                          <a:ea typeface="+mn-ea"/>
                          <a:cs typeface="mohammad bold art 1" pitchFamily="2" charset="-78"/>
                        </a:rPr>
                        <a:t> </a:t>
                      </a:r>
                      <a:endParaRPr lang="en-US" sz="1800" kern="1200" dirty="0">
                        <a:solidFill>
                          <a:schemeClr val="tx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Tree>
    <p:extLst>
      <p:ext uri="{BB962C8B-B14F-4D97-AF65-F5344CB8AC3E}">
        <p14:creationId xmlns:p14="http://schemas.microsoft.com/office/powerpoint/2010/main" val="491294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Autofit/>
          </a:bodyPr>
          <a:lstStyle/>
          <a:p>
            <a:pPr algn="r" rtl="1"/>
            <a:r>
              <a:rPr lang="ar-KW" b="1" dirty="0" smtClean="0">
                <a:solidFill>
                  <a:schemeClr val="tx2"/>
                </a:solidFill>
                <a:cs typeface="mohammad bold art 1" pitchFamily="2" charset="-78"/>
              </a:rPr>
              <a:t>التعريفات: </a:t>
            </a:r>
            <a:r>
              <a:rPr lang="ar-KW" sz="2200" b="1" dirty="0">
                <a:solidFill>
                  <a:schemeClr val="tx2"/>
                </a:solidFill>
                <a:cs typeface="mohammad bold art 1" pitchFamily="2" charset="-78"/>
              </a:rPr>
              <a:t>(</a:t>
            </a:r>
            <a:r>
              <a:rPr lang="ar-KW" sz="2200" b="1" dirty="0" smtClean="0">
                <a:solidFill>
                  <a:schemeClr val="tx2"/>
                </a:solidFill>
                <a:cs typeface="mohammad bold art 1" pitchFamily="2" charset="-78"/>
              </a:rPr>
              <a:t>الاستحواذ المنافس</a:t>
            </a:r>
            <a:r>
              <a:rPr lang="ar-KW" sz="2400" b="1" dirty="0">
                <a:solidFill>
                  <a:srgbClr val="FF0000"/>
                </a:solidFill>
                <a:latin typeface="Calibri" pitchFamily="34" charset="0"/>
                <a:cs typeface="mohammad bold art 1" pitchFamily="2" charset="-78"/>
              </a:rPr>
              <a:t>*</a:t>
            </a:r>
            <a:r>
              <a:rPr lang="ar-KW" sz="2200" b="1" dirty="0" smtClean="0">
                <a:solidFill>
                  <a:schemeClr val="tx2"/>
                </a:solidFill>
                <a:cs typeface="mohammad bold art 1" pitchFamily="2" charset="-78"/>
              </a:rPr>
              <a:t>)</a:t>
            </a:r>
            <a:endParaRPr lang="en-US" sz="2200" dirty="0">
              <a:solidFill>
                <a:schemeClr val="tx2"/>
              </a:solidFill>
            </a:endParaRPr>
          </a:p>
        </p:txBody>
      </p:sp>
      <p:sp>
        <p:nvSpPr>
          <p:cNvPr id="3" name="Content Placeholder 2"/>
          <p:cNvSpPr>
            <a:spLocks noGrp="1"/>
          </p:cNvSpPr>
          <p:nvPr>
            <p:ph idx="1"/>
          </p:nvPr>
        </p:nvSpPr>
        <p:spPr>
          <a:xfrm>
            <a:off x="419100" y="1268760"/>
            <a:ext cx="8229600" cy="4885402"/>
          </a:xfrm>
        </p:spPr>
        <p:txBody>
          <a:bodyPr>
            <a:noAutofit/>
          </a:bodyPr>
          <a:lstStyle/>
          <a:p>
            <a:pPr marL="0" lvl="0" indent="0" algn="r" rtl="1">
              <a:buNone/>
            </a:pPr>
            <a:endParaRPr lang="ar-KW" sz="500" b="1" dirty="0">
              <a:solidFill>
                <a:srgbClr val="FF0000"/>
              </a:solidFill>
              <a:latin typeface="Calibri" pitchFamily="34" charset="0"/>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a:solidFill>
                <a:srgbClr val="1F497D"/>
              </a:solidFill>
              <a:latin typeface="Calibri" pitchFamily="34" charset="0"/>
              <a:cs typeface="mohammad bold art 1" pitchFamily="2" charset="-78"/>
            </a:endParaRPr>
          </a:p>
          <a:p>
            <a:pPr marL="0" lvl="0" indent="0" algn="justLow" rtl="1" fontAlgn="base">
              <a:spcBef>
                <a:spcPct val="0"/>
              </a:spcBef>
              <a:spcAft>
                <a:spcPts val="600"/>
              </a:spcAft>
              <a:buNone/>
            </a:pPr>
            <a:endParaRPr lang="ar-KW" sz="1600" dirty="0" smtClean="0">
              <a:solidFill>
                <a:srgbClr val="1F497D"/>
              </a:solidFill>
              <a:latin typeface="Calibri" pitchFamily="34" charset="0"/>
              <a:cs typeface="mohammad bold art 1" pitchFamily="2" charset="-78"/>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324201"/>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2052736" y="6309320"/>
            <a:ext cx="2895600" cy="365125"/>
          </a:xfrm>
        </p:spPr>
        <p:txBody>
          <a:bodyPr/>
          <a:lstStyle/>
          <a:p>
            <a:pPr algn="r"/>
            <a:r>
              <a:rPr lang="en-GB" dirty="0" smtClean="0">
                <a:solidFill>
                  <a:prstClr val="black">
                    <a:tint val="75000"/>
                  </a:prstClr>
                </a:solidFill>
              </a:rPr>
              <a:t>F.S.</a:t>
            </a:r>
            <a:endParaRPr lang="en-GB" dirty="0">
              <a:solidFill>
                <a:prstClr val="black">
                  <a:tint val="75000"/>
                </a:prstClr>
              </a:solidFill>
            </a:endParaRPr>
          </a:p>
        </p:txBody>
      </p:sp>
      <p:sp>
        <p:nvSpPr>
          <p:cNvPr id="13" name="Slide Number Placeholder 12"/>
          <p:cNvSpPr>
            <a:spLocks noGrp="1"/>
          </p:cNvSpPr>
          <p:nvPr>
            <p:ph type="sldNum" sz="quarter" idx="12"/>
          </p:nvPr>
        </p:nvSpPr>
        <p:spPr/>
        <p:txBody>
          <a:bodyPr/>
          <a:lstStyle/>
          <a:p>
            <a:fld id="{8DDEC8EC-0F4B-4CDB-8AC0-556EC31B66C3}" type="slidenum">
              <a:rPr lang="en-GB" smtClean="0">
                <a:solidFill>
                  <a:prstClr val="black">
                    <a:tint val="75000"/>
                  </a:prstClr>
                </a:solidFill>
              </a:rPr>
              <a:pPr/>
              <a:t>9</a:t>
            </a:fld>
            <a:endParaRPr lang="en-GB" dirty="0">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675119038"/>
              </p:ext>
            </p:extLst>
          </p:nvPr>
        </p:nvGraphicFramePr>
        <p:xfrm>
          <a:off x="546999" y="1331288"/>
          <a:ext cx="8139800" cy="4876938"/>
        </p:xfrm>
        <a:graphic>
          <a:graphicData uri="http://schemas.openxmlformats.org/drawingml/2006/table">
            <a:tbl>
              <a:tblPr firstRow="1" bandRow="1">
                <a:tableStyleId>{5C22544A-7EE6-4342-B048-85BDC9FD1C3A}</a:tableStyleId>
              </a:tblPr>
              <a:tblGrid>
                <a:gridCol w="6329258"/>
                <a:gridCol w="1810542"/>
              </a:tblGrid>
              <a:tr h="305180">
                <a:tc>
                  <a:txBody>
                    <a:bodyPr/>
                    <a:lstStyle/>
                    <a:p>
                      <a:pPr algn="ctr"/>
                      <a:r>
                        <a:rPr lang="ar-KW" dirty="0" smtClean="0">
                          <a:cs typeface="mohammad bold art 1" pitchFamily="2" charset="-78"/>
                        </a:rPr>
                        <a:t>التعريف</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c>
                  <a:txBody>
                    <a:bodyPr/>
                    <a:lstStyle/>
                    <a:p>
                      <a:pPr algn="ctr"/>
                      <a:r>
                        <a:rPr lang="ar-KW" dirty="0" smtClean="0">
                          <a:cs typeface="mohammad bold art 1" pitchFamily="2" charset="-78"/>
                        </a:rPr>
                        <a:t>المصطلح</a:t>
                      </a:r>
                      <a:endParaRPr lang="en-US" dirty="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solidFill>
                      <a:schemeClr val="bg2">
                        <a:lumMod val="10000"/>
                      </a:schemeClr>
                    </a:solidFill>
                  </a:tcPr>
                </a:tc>
              </a:tr>
              <a:tr h="669105">
                <a:tc>
                  <a:txBody>
                    <a:bodyPr/>
                    <a:lstStyle/>
                    <a:p>
                      <a:pPr marL="0" marR="0" algn="justLow" rtl="1">
                        <a:lnSpc>
                          <a:spcPct val="115000"/>
                        </a:lnSpc>
                        <a:spcBef>
                          <a:spcPts val="0"/>
                        </a:spcBef>
                        <a:spcAft>
                          <a:spcPts val="0"/>
                        </a:spcAft>
                      </a:pPr>
                      <a:r>
                        <a:rPr lang="ar-KW" sz="1800" kern="1200" dirty="0" smtClean="0">
                          <a:solidFill>
                            <a:schemeClr val="dk1"/>
                          </a:solidFill>
                          <a:latin typeface="+mn-lt"/>
                          <a:ea typeface="+mn-ea"/>
                          <a:cs typeface="mohammad bold art 1" pitchFamily="2" charset="-78"/>
                        </a:rPr>
                        <a:t>هو عرض الاستحواذ المقدم إلى الشركة محل العرض من شخص قبل قيام شخصاً آخر بتقديم عرض استحواذ منافس.</a:t>
                      </a:r>
                      <a:endParaRPr lang="en-US" sz="1800" kern="1200" dirty="0">
                        <a:solidFill>
                          <a:schemeClr val="dk1"/>
                        </a:solidFill>
                        <a:latin typeface="+mn-lt"/>
                        <a:ea typeface="+mn-ea"/>
                        <a:cs typeface="mohammad bold art 1" pitchFamily="2" charset="-78"/>
                      </a:endParaRPr>
                    </a:p>
                  </a:txBody>
                  <a:tcPr marL="68580" marR="6858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sz="1800" kern="1200" dirty="0" smtClean="0">
                          <a:solidFill>
                            <a:schemeClr val="dk1"/>
                          </a:solidFill>
                          <a:latin typeface="+mn-lt"/>
                          <a:ea typeface="+mn-ea"/>
                          <a:cs typeface="mohammad bold art 1" pitchFamily="2" charset="-78"/>
                        </a:rPr>
                        <a:t>عرض الاستحواذ الأصلي </a:t>
                      </a:r>
                      <a:r>
                        <a:rPr lang="ar-KW" sz="1400" kern="1200" dirty="0" smtClean="0">
                          <a:solidFill>
                            <a:schemeClr val="dk1"/>
                          </a:solidFill>
                          <a:latin typeface="+mn-lt"/>
                          <a:ea typeface="+mn-ea"/>
                          <a:cs typeface="mohammad bold art 1" pitchFamily="2" charset="-78"/>
                        </a:rPr>
                        <a:t>(أو أكثر)</a:t>
                      </a:r>
                      <a:endParaRPr lang="en-US" sz="14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69105">
                <a:tc>
                  <a:txBody>
                    <a:bodyPr/>
                    <a:lstStyle/>
                    <a:p>
                      <a:pPr marL="0" marR="0" algn="justLow" rtl="1">
                        <a:lnSpc>
                          <a:spcPct val="115000"/>
                        </a:lnSpc>
                        <a:spcBef>
                          <a:spcPts val="0"/>
                        </a:spcBef>
                        <a:spcAft>
                          <a:spcPts val="0"/>
                        </a:spcAft>
                      </a:pPr>
                      <a:r>
                        <a:rPr lang="ar-KW" sz="1800" kern="1200" dirty="0">
                          <a:solidFill>
                            <a:schemeClr val="dk1"/>
                          </a:solidFill>
                          <a:latin typeface="+mn-lt"/>
                          <a:ea typeface="+mn-ea"/>
                          <a:cs typeface="mohammad bold art 1" pitchFamily="2" charset="-78"/>
                        </a:rPr>
                        <a:t>الفترة من الإفصاح عن عرض الاستحواذ المنافس إلى حين البت فيه من قبل الجمعية العامة للشركة محل العرض.</a:t>
                      </a:r>
                      <a:endParaRPr lang="en-US" sz="1800" kern="1200" dirty="0">
                        <a:solidFill>
                          <a:schemeClr val="dk1"/>
                        </a:solidFill>
                        <a:latin typeface="+mn-lt"/>
                        <a:ea typeface="+mn-ea"/>
                        <a:cs typeface="mohammad bold art 1" pitchFamily="2" charset="-78"/>
                      </a:endParaRPr>
                    </a:p>
                  </a:txBody>
                  <a:tcPr marL="68580" marR="6858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sz="1800" kern="1200" dirty="0" smtClean="0">
                          <a:solidFill>
                            <a:schemeClr val="dk1"/>
                          </a:solidFill>
                          <a:latin typeface="+mn-lt"/>
                          <a:ea typeface="+mn-ea"/>
                          <a:cs typeface="mohammad bold art 1" pitchFamily="2" charset="-78"/>
                        </a:rPr>
                        <a:t>فترة العرض المنافس</a:t>
                      </a:r>
                      <a:endParaRPr lang="en-US" sz="1800" kern="1200" dirty="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936104">
                <a:tc>
                  <a:txBody>
                    <a:bodyPr/>
                    <a:lstStyle/>
                    <a:p>
                      <a:pPr marL="0" marR="0" algn="just" rtl="1">
                        <a:lnSpc>
                          <a:spcPct val="115000"/>
                        </a:lnSpc>
                        <a:spcBef>
                          <a:spcPts val="0"/>
                        </a:spcBef>
                        <a:spcAft>
                          <a:spcPts val="1000"/>
                        </a:spcAft>
                      </a:pPr>
                      <a:r>
                        <a:rPr lang="ar-KW" sz="1800" kern="1200" dirty="0">
                          <a:solidFill>
                            <a:schemeClr val="dk1"/>
                          </a:solidFill>
                          <a:latin typeface="+mn-lt"/>
                          <a:ea typeface="+mn-ea"/>
                          <a:cs typeface="mohammad bold art 1" pitchFamily="2" charset="-78"/>
                        </a:rPr>
                        <a:t>أي شخص يقدم عرض استحواذ، سواء كان شخصاً طبيعياً أو اعتبارياً للشركة محل العرض، قبل قيام شخصاً آخر بتقديم عرض استحواذ منافس.</a:t>
                      </a:r>
                      <a:endParaRPr lang="en-US" sz="1800" kern="1200" dirty="0">
                        <a:solidFill>
                          <a:schemeClr val="dk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ar-KW" sz="700" dirty="0" smtClean="0">
                        <a:cs typeface="mohammad bold art 1" pitchFamily="2" charset="-78"/>
                      </a:endParaRPr>
                    </a:p>
                    <a:p>
                      <a:pPr marL="0" marR="0" indent="0" algn="ctr" defTabSz="914400" rtl="0" eaLnBrk="1" fontAlgn="auto" latinLnBrk="0" hangingPunct="1">
                        <a:lnSpc>
                          <a:spcPct val="100000"/>
                        </a:lnSpc>
                        <a:spcBef>
                          <a:spcPts val="0"/>
                        </a:spcBef>
                        <a:spcAft>
                          <a:spcPts val="0"/>
                        </a:spcAft>
                        <a:buClrTx/>
                        <a:buSzTx/>
                        <a:buFontTx/>
                        <a:buNone/>
                        <a:tabLst/>
                        <a:defRPr/>
                      </a:pPr>
                      <a:r>
                        <a:rPr lang="ar-KW" dirty="0" smtClean="0">
                          <a:cs typeface="mohammad bold art 1" pitchFamily="2" charset="-78"/>
                        </a:rPr>
                        <a:t>مقدم عرض الاستحواذ الأصلي</a:t>
                      </a:r>
                      <a:endParaRPr lang="en-US" dirty="0" smtClean="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16739">
                <a:tc>
                  <a:txBody>
                    <a:bodyPr/>
                    <a:lstStyle/>
                    <a:p>
                      <a:pPr marL="0" marR="0" algn="just" rtl="1">
                        <a:lnSpc>
                          <a:spcPct val="115000"/>
                        </a:lnSpc>
                        <a:spcBef>
                          <a:spcPts val="0"/>
                        </a:spcBef>
                        <a:spcAft>
                          <a:spcPts val="1000"/>
                        </a:spcAft>
                      </a:pPr>
                      <a:r>
                        <a:rPr lang="ar-KW" sz="1800" kern="1200" dirty="0" smtClean="0">
                          <a:solidFill>
                            <a:schemeClr val="dk1"/>
                          </a:solidFill>
                          <a:latin typeface="+mn-lt"/>
                          <a:ea typeface="+mn-ea"/>
                          <a:cs typeface="mohammad bold art 1" pitchFamily="2" charset="-78"/>
                        </a:rPr>
                        <a:t>أي طرف أو أطراف يتقدموا بعرض استحواذ منافس بخلاف عرض الاستحواذ الأصلي.</a:t>
                      </a:r>
                      <a:r>
                        <a:rPr lang="ar-SA" sz="1800" kern="1200" dirty="0" smtClean="0">
                          <a:solidFill>
                            <a:schemeClr val="dk1"/>
                          </a:solidFill>
                          <a:latin typeface="+mn-lt"/>
                          <a:ea typeface="+mn-ea"/>
                          <a:cs typeface="mohammad bold art 1" pitchFamily="2" charset="-78"/>
                        </a:rPr>
                        <a:t> </a:t>
                      </a:r>
                      <a:endParaRPr lang="en-US" sz="1800" kern="1200" dirty="0">
                        <a:solidFill>
                          <a:schemeClr val="dk1"/>
                        </a:solidFill>
                        <a:latin typeface="+mn-lt"/>
                        <a:ea typeface="+mn-ea"/>
                        <a:cs typeface="mohammad bold art 1" pitchFamily="2" charset="-78"/>
                      </a:endParaRPr>
                    </a:p>
                  </a:txBody>
                  <a:tcPr marL="114300" marR="11430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KW" dirty="0" smtClean="0">
                          <a:cs typeface="mohammad bold art 1" pitchFamily="2" charset="-78"/>
                        </a:rPr>
                        <a:t>مقدم عرض الاستحواذ المنافس</a:t>
                      </a:r>
                      <a:endParaRPr lang="en-US" dirty="0" smtClean="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509315">
                <a:tc>
                  <a:txBody>
                    <a:bodyPr/>
                    <a:lstStyle/>
                    <a:p>
                      <a:pPr marL="0" marR="0" algn="justLow" rtl="1">
                        <a:lnSpc>
                          <a:spcPct val="115000"/>
                        </a:lnSpc>
                        <a:spcBef>
                          <a:spcPts val="0"/>
                        </a:spcBef>
                        <a:spcAft>
                          <a:spcPts val="0"/>
                        </a:spcAft>
                      </a:pPr>
                      <a:r>
                        <a:rPr lang="ar-KW" sz="1800" kern="1200" dirty="0">
                          <a:solidFill>
                            <a:schemeClr val="dk1"/>
                          </a:solidFill>
                          <a:latin typeface="+mn-lt"/>
                          <a:ea typeface="+mn-ea"/>
                          <a:cs typeface="mohammad bold art 1" pitchFamily="2" charset="-78"/>
                        </a:rPr>
                        <a:t>مستند العرض قبل تعديله.</a:t>
                      </a:r>
                      <a:endParaRPr lang="en-US" sz="1800" kern="1200" dirty="0">
                        <a:solidFill>
                          <a:schemeClr val="dk1"/>
                        </a:solidFill>
                        <a:latin typeface="+mn-lt"/>
                        <a:ea typeface="+mn-ea"/>
                        <a:cs typeface="mohammad bold art 1" pitchFamily="2" charset="-78"/>
                      </a:endParaRPr>
                    </a:p>
                  </a:txBody>
                  <a:tcPr marL="68580" marR="6858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rtl="1"/>
                      <a:r>
                        <a:rPr lang="ar-KW" sz="1800" kern="1200" dirty="0" smtClean="0">
                          <a:solidFill>
                            <a:schemeClr val="dk1"/>
                          </a:solidFill>
                          <a:latin typeface="+mn-lt"/>
                          <a:ea typeface="+mn-ea"/>
                          <a:cs typeface="mohammad bold art 1" pitchFamily="2" charset="-78"/>
                        </a:rPr>
                        <a:t>مستند العرض الأصلي</a:t>
                      </a:r>
                      <a:endParaRPr lang="en-US" sz="1800" kern="1200" dirty="0" smtClean="0">
                        <a:solidFill>
                          <a:schemeClr val="dk1"/>
                        </a:solidFill>
                        <a:latin typeface="+mn-lt"/>
                        <a:ea typeface="+mn-ea"/>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r h="633465">
                <a:tc>
                  <a:txBody>
                    <a:bodyPr/>
                    <a:lstStyle/>
                    <a:p>
                      <a:pPr marL="0" marR="0" algn="justLow" rtl="1">
                        <a:lnSpc>
                          <a:spcPct val="115000"/>
                        </a:lnSpc>
                        <a:spcBef>
                          <a:spcPts val="0"/>
                        </a:spcBef>
                        <a:spcAft>
                          <a:spcPts val="0"/>
                        </a:spcAft>
                      </a:pPr>
                      <a:r>
                        <a:rPr lang="ar-KW" sz="1800" kern="1200" dirty="0">
                          <a:solidFill>
                            <a:schemeClr val="dk1"/>
                          </a:solidFill>
                          <a:latin typeface="+mn-lt"/>
                          <a:ea typeface="+mn-ea"/>
                          <a:cs typeface="mohammad bold art 1" pitchFamily="2" charset="-78"/>
                        </a:rPr>
                        <a:t>مستند العرض الذي يتضمن تعديلاً لصالح مساهمي الشركة محل العرض والمعد وفقاً للضوابط والشروط المنصوص عليها في المادة (3-3-12) من الكتاب التاسع (الاندماج والاستحواذ).</a:t>
                      </a:r>
                      <a:endParaRPr lang="en-US" sz="1800" kern="1200" dirty="0">
                        <a:solidFill>
                          <a:schemeClr val="dk1"/>
                        </a:solidFill>
                        <a:latin typeface="+mn-lt"/>
                        <a:ea typeface="+mn-ea"/>
                        <a:cs typeface="mohammad bold art 1" pitchFamily="2" charset="-78"/>
                      </a:endParaRPr>
                    </a:p>
                  </a:txBody>
                  <a:tcPr marL="68580" marR="68580" marT="0" marB="0">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c>
                  <a:txBody>
                    <a:bodyPr/>
                    <a:lstStyle/>
                    <a:p>
                      <a:pPr algn="ctr"/>
                      <a:r>
                        <a:rPr lang="ar-KW" dirty="0" smtClean="0">
                          <a:cs typeface="mohammad bold art 1" pitchFamily="2" charset="-78"/>
                        </a:rPr>
                        <a:t>مستند</a:t>
                      </a:r>
                      <a:r>
                        <a:rPr lang="ar-KW" baseline="0" dirty="0" smtClean="0">
                          <a:cs typeface="mohammad bold art 1" pitchFamily="2" charset="-78"/>
                        </a:rPr>
                        <a:t> عرض الاستحواذ المعدل</a:t>
                      </a:r>
                      <a:endParaRPr lang="ar-KW" dirty="0" smtClean="0">
                        <a:cs typeface="mohammad bold art 1" pitchFamily="2" charset="-78"/>
                      </a:endParaRPr>
                    </a:p>
                  </a:txBody>
                  <a:tcPr>
                    <a:lnL w="12700" cap="flat" cmpd="sng" algn="ctr">
                      <a:solidFill>
                        <a:schemeClr val="bg2">
                          <a:lumMod val="50000"/>
                        </a:schemeClr>
                      </a:solidFill>
                      <a:prstDash val="sysDashDot"/>
                      <a:round/>
                      <a:headEnd type="none" w="med" len="med"/>
                      <a:tailEnd type="none" w="med" len="med"/>
                    </a:lnL>
                    <a:lnR w="12700" cap="flat" cmpd="sng" algn="ctr">
                      <a:solidFill>
                        <a:schemeClr val="bg2">
                          <a:lumMod val="50000"/>
                        </a:schemeClr>
                      </a:solidFill>
                      <a:prstDash val="sysDashDot"/>
                      <a:round/>
                      <a:headEnd type="none" w="med" len="med"/>
                      <a:tailEnd type="none" w="med" len="med"/>
                    </a:lnR>
                    <a:lnT w="12700" cap="flat" cmpd="sng" algn="ctr">
                      <a:solidFill>
                        <a:schemeClr val="bg2">
                          <a:lumMod val="50000"/>
                        </a:schemeClr>
                      </a:solidFill>
                      <a:prstDash val="sysDashDot"/>
                      <a:round/>
                      <a:headEnd type="none" w="med" len="med"/>
                      <a:tailEnd type="none" w="med" len="med"/>
                    </a:lnT>
                    <a:lnB w="12700" cap="flat" cmpd="sng" algn="ctr">
                      <a:solidFill>
                        <a:schemeClr val="bg2">
                          <a:lumMod val="50000"/>
                        </a:schemeClr>
                      </a:solidFill>
                      <a:prstDash val="sysDashDot"/>
                      <a:round/>
                      <a:headEnd type="none" w="med" len="med"/>
                      <a:tailEnd type="none" w="med" len="med"/>
                    </a:lnB>
                    <a:noFill/>
                  </a:tcPr>
                </a:tc>
              </a:tr>
            </a:tbl>
          </a:graphicData>
        </a:graphic>
      </p:graphicFrame>
    </p:spTree>
    <p:extLst>
      <p:ext uri="{BB962C8B-B14F-4D97-AF65-F5344CB8AC3E}">
        <p14:creationId xmlns:p14="http://schemas.microsoft.com/office/powerpoint/2010/main" val="3591903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16520</TotalTime>
  <Words>3254</Words>
  <Application>Microsoft Office PowerPoint</Application>
  <PresentationFormat>On-screen Show (4:3)</PresentationFormat>
  <Paragraphs>481</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ورشـــــة عمــــل </vt:lpstr>
      <vt:lpstr> قائمة البنود التي سيتم عرضها  بورشة العمل:  </vt:lpstr>
      <vt:lpstr>PowerPoint Presentation</vt:lpstr>
      <vt:lpstr>أنواع الاستحواذ الاختياري</vt:lpstr>
      <vt:lpstr>التعريفات:</vt:lpstr>
      <vt:lpstr>التعريفات: (يتبع) </vt:lpstr>
      <vt:lpstr>التعريفات: (يتبع) </vt:lpstr>
      <vt:lpstr>التعريفات: (يتبع) </vt:lpstr>
      <vt:lpstr>التعريفات: (الاستحواذ المنافس*)</vt:lpstr>
      <vt:lpstr>PowerPoint Presentation</vt:lpstr>
      <vt:lpstr>موافقة الجهات الرقابية*</vt:lpstr>
      <vt:lpstr>تعارض المصالح والاستحواذ عند وجود أطراف لهم سيطرة فعلية </vt:lpstr>
      <vt:lpstr>تعديل عرض الاستحواذ *</vt:lpstr>
      <vt:lpstr>تعديل عرض الاستحواذ *</vt:lpstr>
      <vt:lpstr>تمديد فترة تجميع الأسهم* </vt:lpstr>
      <vt:lpstr>تمديد فترة تجميع الأسهم *</vt:lpstr>
      <vt:lpstr>PowerPoint Presentation</vt:lpstr>
      <vt:lpstr>أحكام الاستحواذ الاختياري</vt:lpstr>
      <vt:lpstr>الانسحاب من الاستحواذ  الاختياري</vt:lpstr>
      <vt:lpstr>المستحدث في إجراءات تنفيذ  عملية الاستحواذ الاختياري*</vt:lpstr>
      <vt:lpstr>PowerPoint Presentation</vt:lpstr>
      <vt:lpstr>الإفصاح الأولي عن الاستحواذ الاختياري</vt:lpstr>
      <vt:lpstr>إجراءات تنفيذ عملية الاستحواذ الاختياري:</vt:lpstr>
      <vt:lpstr>إجراءات تنفيذ عملية الاستحواذ الاختياري:</vt:lpstr>
      <vt:lpstr>PowerPoint Presentation</vt:lpstr>
      <vt:lpstr>الاستحواذ الاختياري غير  النقدي</vt:lpstr>
      <vt:lpstr>الاستحواذ الاختياري غير  النقدي</vt:lpstr>
      <vt:lpstr>إجراءات تنفيذ عملية الاستحواذ الاختياري: غير النقدي</vt:lpstr>
      <vt:lpstr>إجراءات تنفيذ عملية الاستحواذ الاختياري: غير النقدي</vt:lpstr>
      <vt:lpstr>PowerPoint Presentation</vt:lpstr>
      <vt:lpstr>الاستحواذ المنافس</vt:lpstr>
      <vt:lpstr>الاستحواذ المنافس</vt:lpstr>
      <vt:lpstr>الاستحواذ المنافس</vt:lpstr>
      <vt:lpstr>الجدول الزمني لعملية الاستحواذ المنافس</vt:lpstr>
      <vt:lpstr>PowerPoint Presentation</vt:lpstr>
      <vt:lpstr>الاستحواذ العكسي</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Jomanah Alshawaf</cp:lastModifiedBy>
  <cp:revision>434</cp:revision>
  <cp:lastPrinted>2015-11-18T05:54:40Z</cp:lastPrinted>
  <dcterms:created xsi:type="dcterms:W3CDTF">2014-09-25T11:33:14Z</dcterms:created>
  <dcterms:modified xsi:type="dcterms:W3CDTF">2015-12-03T11:14:16Z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fac3ab43-9feb-4c94-b605-2792c051bffd</vt:lpwstr>
  </property>
  <property fmtid="{D5CDD505-2E9C-101B-9397-08002B2CF9AE}" pid="3" name="DocumentMarkings">
    <vt:lpwstr>CMA Data Classification: Internal</vt:lpwstr>
  </property>
  <property fmtid="{D5CDD505-2E9C-101B-9397-08002B2CF9AE}" pid="4" name="Classification">
    <vt:lpwstr>Internal</vt:lpwstr>
  </property>
  <property fmtid="{D5CDD505-2E9C-101B-9397-08002B2CF9AE}" pid="5" name="CMAClassification">
    <vt:lpwstr>Internal</vt:lpwstr>
  </property>
</Properties>
</file>